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71" r:id="rId2"/>
    <p:sldMasterId id="2147483658" r:id="rId3"/>
    <p:sldMasterId id="2147483695" r:id="rId4"/>
    <p:sldMasterId id="2147483708" r:id="rId5"/>
    <p:sldMasterId id="2147483721" r:id="rId6"/>
    <p:sldMasterId id="2147483734" r:id="rId7"/>
  </p:sldMasterIdLst>
  <p:notesMasterIdLst>
    <p:notesMasterId r:id="rId57"/>
  </p:notesMasterIdLst>
  <p:handoutMasterIdLst>
    <p:handoutMasterId r:id="rId58"/>
  </p:handoutMasterIdLst>
  <p:sldIdLst>
    <p:sldId id="257" r:id="rId8"/>
    <p:sldId id="288" r:id="rId9"/>
    <p:sldId id="311" r:id="rId10"/>
    <p:sldId id="312" r:id="rId11"/>
    <p:sldId id="373" r:id="rId12"/>
    <p:sldId id="374" r:id="rId13"/>
    <p:sldId id="332" r:id="rId14"/>
    <p:sldId id="376" r:id="rId15"/>
    <p:sldId id="377" r:id="rId16"/>
    <p:sldId id="335" r:id="rId17"/>
    <p:sldId id="375" r:id="rId18"/>
    <p:sldId id="369" r:id="rId19"/>
    <p:sldId id="379" r:id="rId20"/>
    <p:sldId id="380" r:id="rId21"/>
    <p:sldId id="381" r:id="rId22"/>
    <p:sldId id="382" r:id="rId23"/>
    <p:sldId id="383" r:id="rId24"/>
    <p:sldId id="384" r:id="rId25"/>
    <p:sldId id="385" r:id="rId26"/>
    <p:sldId id="386" r:id="rId27"/>
    <p:sldId id="387" r:id="rId28"/>
    <p:sldId id="388" r:id="rId29"/>
    <p:sldId id="390" r:id="rId30"/>
    <p:sldId id="389"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7" r:id="rId46"/>
    <p:sldId id="405" r:id="rId47"/>
    <p:sldId id="406" r:id="rId48"/>
    <p:sldId id="408" r:id="rId49"/>
    <p:sldId id="409" r:id="rId50"/>
    <p:sldId id="410" r:id="rId51"/>
    <p:sldId id="411" r:id="rId52"/>
    <p:sldId id="412" r:id="rId53"/>
    <p:sldId id="413" r:id="rId54"/>
    <p:sldId id="378" r:id="rId55"/>
    <p:sldId id="302" r:id="rId56"/>
  </p:sldIdLst>
  <p:sldSz cx="12188825"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3A7"/>
    <a:srgbClr val="0000FF"/>
    <a:srgbClr val="00B49F"/>
    <a:srgbClr val="FFFF66"/>
    <a:srgbClr val="00FF00"/>
    <a:srgbClr val="009900"/>
    <a:srgbClr val="E6E6E6"/>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06" autoAdjust="0"/>
  </p:normalViewPr>
  <p:slideViewPr>
    <p:cSldViewPr showGuides="1">
      <p:cViewPr varScale="1">
        <p:scale>
          <a:sx n="64" d="100"/>
          <a:sy n="64" d="100"/>
        </p:scale>
        <p:origin x="568" y="4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24CE221E-83ED-4F6C-BA5F-3F9E6FDB6953}" type="datetimeFigureOut">
              <a:rPr lang="en-US"/>
              <a:t>9/2/2020</a:t>
            </a:fld>
            <a:endParaRPr/>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97853E5F-CE67-483C-A264-F17AC70E9CA2}" type="datetimeFigureOut">
              <a:rPr lang="en-US"/>
              <a:t>9/2/2020</a:t>
            </a:fld>
            <a:endParaRPr/>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B1C3-FBD4-41D8-AF6F-464BDC40CA0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1213A-631E-422F-A94A-2F3D38371283}"/>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E602BE-727D-4AC3-90C2-F2E8DF06F991}"/>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5" name="Footer Placeholder 4">
            <a:extLst>
              <a:ext uri="{FF2B5EF4-FFF2-40B4-BE49-F238E27FC236}">
                <a16:creationId xmlns:a16="http://schemas.microsoft.com/office/drawing/2014/main" id="{316DE7AC-4F3C-4179-840D-487D3C158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35201-BA0E-489C-859B-69BF9919CB60}"/>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297968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03E3-8017-47EB-BDD8-B838D07A9E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9B592A-B1B9-42CB-A4D1-BE2C8316D6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66D4C-0B59-4E30-9412-6495F9D9E080}"/>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5" name="Footer Placeholder 4">
            <a:extLst>
              <a:ext uri="{FF2B5EF4-FFF2-40B4-BE49-F238E27FC236}">
                <a16:creationId xmlns:a16="http://schemas.microsoft.com/office/drawing/2014/main" id="{4ABDBCDF-BAFD-4072-AC3E-2F0F75445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9C2F2-329B-44E5-BAEB-1D3992FE0A51}"/>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70839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5CE17-7B11-4018-8552-323823595B6A}"/>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304619-16B9-4440-9AAF-A41A9E23BB06}"/>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E15D2-030D-48D9-872C-E5792D3DF553}"/>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5" name="Footer Placeholder 4">
            <a:extLst>
              <a:ext uri="{FF2B5EF4-FFF2-40B4-BE49-F238E27FC236}">
                <a16:creationId xmlns:a16="http://schemas.microsoft.com/office/drawing/2014/main" id="{75E97573-975F-4EC2-9DED-F59750725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11748-7962-4FDE-9B09-B55D3A65FD17}"/>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8545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CFB5-89B4-4B2D-8481-9817ADBF21D6}"/>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DF7E4-0983-4F92-8624-58E788173B06}"/>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C889F-EF17-4E65-86FD-C82391883F78}"/>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5" name="Footer Placeholder 4">
            <a:extLst>
              <a:ext uri="{FF2B5EF4-FFF2-40B4-BE49-F238E27FC236}">
                <a16:creationId xmlns:a16="http://schemas.microsoft.com/office/drawing/2014/main" id="{66915375-CF60-4C3A-9B52-F9916F8B8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6BD11-6C6E-46A8-BEF4-4749D52940A1}"/>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61566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C3E0-8005-45B7-9065-E8D252CD4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BB54B-3D62-4FB2-B71B-5DCA51AA1D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6B672-A514-4EA1-8926-2FF02F57A2C2}"/>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5" name="Footer Placeholder 4">
            <a:extLst>
              <a:ext uri="{FF2B5EF4-FFF2-40B4-BE49-F238E27FC236}">
                <a16:creationId xmlns:a16="http://schemas.microsoft.com/office/drawing/2014/main" id="{4405BB0C-8CF5-413A-993B-2F53B2E8F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0CC94-204D-4010-B8D3-479332841490}"/>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426186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0914-F85D-4C07-BEBB-9BAE6A363D29}"/>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1531D-13C5-47C1-B5E6-94A6C3C83A0E}"/>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1D6172-E202-4987-B50A-5BE5E9777F99}"/>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5" name="Footer Placeholder 4">
            <a:extLst>
              <a:ext uri="{FF2B5EF4-FFF2-40B4-BE49-F238E27FC236}">
                <a16:creationId xmlns:a16="http://schemas.microsoft.com/office/drawing/2014/main" id="{791900AD-BB8A-417B-B083-E7DA5DD49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AD6F3-854C-4B4C-9976-E2A8C30F0DF5}"/>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232285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EB16-87B2-436A-96C4-006A0B5C3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E41CA-4F22-43BC-8558-37C687719CCE}"/>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E4324-896B-4D04-B1C5-5688634BC311}"/>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900932-A470-46DE-A148-F77EDE2BD844}"/>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6" name="Footer Placeholder 5">
            <a:extLst>
              <a:ext uri="{FF2B5EF4-FFF2-40B4-BE49-F238E27FC236}">
                <a16:creationId xmlns:a16="http://schemas.microsoft.com/office/drawing/2014/main" id="{0EFFBEF7-7430-4673-B0B8-3309572DF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298F8-0069-4A4F-A7D9-FDE944996C42}"/>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22015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4E2A-AE60-4E3F-B7D5-68B83F7EA4A9}"/>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0974E0-FD9C-4B1E-9687-D16EC38798FC}"/>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5A59AB-3BBC-4C34-8F3B-E59D563E9572}"/>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FF83F-4ED0-46C6-8406-37DC484679E9}"/>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FB4EFB-08DE-4986-A756-F09E4F3BEE6C}"/>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66FA4-9EB6-49C5-8111-7AB66C182422}"/>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8" name="Footer Placeholder 7">
            <a:extLst>
              <a:ext uri="{FF2B5EF4-FFF2-40B4-BE49-F238E27FC236}">
                <a16:creationId xmlns:a16="http://schemas.microsoft.com/office/drawing/2014/main" id="{07260ACB-7DA9-432A-9AB0-B390BD3BB9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1FC6D1-03B3-4F95-84F6-6D04E381D4AF}"/>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69759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A3E1-166A-4F97-AFD0-4FC75998E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3F0784-07B1-411D-83C6-027D4393D04A}"/>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4" name="Footer Placeholder 3">
            <a:extLst>
              <a:ext uri="{FF2B5EF4-FFF2-40B4-BE49-F238E27FC236}">
                <a16:creationId xmlns:a16="http://schemas.microsoft.com/office/drawing/2014/main" id="{6F3903E9-BA81-4B12-96AF-6905EFE944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F6EAEC-CA64-4F34-B620-17A574280772}"/>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3572428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7A602-59E9-41B1-9326-71F447DA80A0}"/>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3" name="Footer Placeholder 2">
            <a:extLst>
              <a:ext uri="{FF2B5EF4-FFF2-40B4-BE49-F238E27FC236}">
                <a16:creationId xmlns:a16="http://schemas.microsoft.com/office/drawing/2014/main" id="{90A0370B-9CB6-4238-833A-BDEC2641F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5800B9-1171-436C-B9F2-517FB21176D8}"/>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508274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E339-7F5F-46BF-A848-F6937BEC5573}"/>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1C3FA-1E4B-4CB3-A72B-E59874443AD8}"/>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47058-D1F3-41EF-9765-B9110C4A947E}"/>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6B47B1-236D-4E58-9CD8-DAAD1B7F239C}"/>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6" name="Footer Placeholder 5">
            <a:extLst>
              <a:ext uri="{FF2B5EF4-FFF2-40B4-BE49-F238E27FC236}">
                <a16:creationId xmlns:a16="http://schemas.microsoft.com/office/drawing/2014/main" id="{3A034A03-EA29-4A2F-9FBC-6B1D2CBB7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7D4F9-425A-43CB-8FB9-EBDEE8E31BD0}"/>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33675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C37B-26DA-4FC9-963D-7AFF1E485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AC30D-49B4-4420-9F7B-D363C0900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DF479-41B7-4E9B-87A9-01FF120BBDF5}"/>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5" name="Footer Placeholder 4">
            <a:extLst>
              <a:ext uri="{FF2B5EF4-FFF2-40B4-BE49-F238E27FC236}">
                <a16:creationId xmlns:a16="http://schemas.microsoft.com/office/drawing/2014/main" id="{6C5A7A79-A14E-42A6-853B-6426BE245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5CC13-4E79-4F82-A149-D4FAD8CBEE67}"/>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2536871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548E-0F0C-4965-A830-81AFB70D4E53}"/>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C5825B-D20F-4A5F-B270-F7F41F2B74C7}"/>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FF8D0-0404-4DBE-9482-A221CACBFD1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D08E50-06CE-44F1-A144-3BDF2F194686}"/>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6" name="Footer Placeholder 5">
            <a:extLst>
              <a:ext uri="{FF2B5EF4-FFF2-40B4-BE49-F238E27FC236}">
                <a16:creationId xmlns:a16="http://schemas.microsoft.com/office/drawing/2014/main" id="{127D4E7D-6942-4707-AB8D-756798128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15583-7FCE-4155-AA3D-6F33DD61841D}"/>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996802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83E7-9A8E-4E5E-BE87-D74D09FF0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D9315-0AF2-45F1-A1E9-3B6B72A82F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0E984-45BB-428F-BAF7-3287A6182DF9}"/>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5" name="Footer Placeholder 4">
            <a:extLst>
              <a:ext uri="{FF2B5EF4-FFF2-40B4-BE49-F238E27FC236}">
                <a16:creationId xmlns:a16="http://schemas.microsoft.com/office/drawing/2014/main" id="{E738FEAF-AE0A-45B3-8D28-1788B1C00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0A93B-43A1-45DC-9E2C-9B1B47DD985D}"/>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668440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23AFF4-DD43-4117-B9D1-8692B9935089}"/>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276D8-F051-46AC-8A03-7F5D97B0DF82}"/>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8DE6-4764-4C0A-AF88-C539D3E185C6}"/>
              </a:ext>
            </a:extLst>
          </p:cNvPr>
          <p:cNvSpPr>
            <a:spLocks noGrp="1"/>
          </p:cNvSpPr>
          <p:nvPr>
            <p:ph type="dt" sz="half" idx="10"/>
          </p:nvPr>
        </p:nvSpPr>
        <p:spPr/>
        <p:txBody>
          <a:bodyPr/>
          <a:lstStyle/>
          <a:p>
            <a:fld id="{F9D6A987-808D-42ED-B284-A42A40BECF4D}" type="datetimeFigureOut">
              <a:rPr lang="en-US" smtClean="0"/>
              <a:t>9/2/2020</a:t>
            </a:fld>
            <a:endParaRPr lang="en-US"/>
          </a:p>
        </p:txBody>
      </p:sp>
      <p:sp>
        <p:nvSpPr>
          <p:cNvPr id="5" name="Footer Placeholder 4">
            <a:extLst>
              <a:ext uri="{FF2B5EF4-FFF2-40B4-BE49-F238E27FC236}">
                <a16:creationId xmlns:a16="http://schemas.microsoft.com/office/drawing/2014/main" id="{F49D4CBC-C44B-41C3-BFB1-0D3E41128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88F3E-F141-408D-B4A8-51A1F9D79184}"/>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301615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755416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2997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342603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481106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923593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32207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5036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AAD9-A8AA-49A9-9788-5B0C25990D71}"/>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277094-9163-43E0-A3D6-FA852779FFEB}"/>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470854-C3F7-4880-B8A0-C1B28BF06ABD}"/>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5" name="Footer Placeholder 4">
            <a:extLst>
              <a:ext uri="{FF2B5EF4-FFF2-40B4-BE49-F238E27FC236}">
                <a16:creationId xmlns:a16="http://schemas.microsoft.com/office/drawing/2014/main" id="{AACAB84D-0E32-4E20-A825-33D39E1A6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B28A2-235F-4D23-875F-F54BC23B081B}"/>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31301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91304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883394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780344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307466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061907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746021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77093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569855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192544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73195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660A-C39C-4B80-A5EA-EEE7F3842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B616C-DECA-4FDE-BDD9-697197391FCA}"/>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199C17-C15B-4076-96C6-7D3CD0D643B3}"/>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BA5FC-ABC4-4934-9F75-F6F31D34C1C6}"/>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6" name="Footer Placeholder 5">
            <a:extLst>
              <a:ext uri="{FF2B5EF4-FFF2-40B4-BE49-F238E27FC236}">
                <a16:creationId xmlns:a16="http://schemas.microsoft.com/office/drawing/2014/main" id="{424F544F-0810-48B9-9D0D-67CEBDDF2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10733-83FE-4D5D-B316-BD23FF89B5CC}"/>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837346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407938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7019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023155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12531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89233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023340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17408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58598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328520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17508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7BAA-F2AF-43B9-B5CD-69002200304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AF2F15-BF47-416A-98A4-C82C938426BE}"/>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178C33-5117-484E-BDDB-612065861565}"/>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5742E-5DD9-44DA-9B18-75F1622322A6}"/>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AB4EA2-1BD3-4C56-BFC5-5B41172B03BD}"/>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A465D-5DFF-43F7-822F-5A48C3E08C3B}"/>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8" name="Footer Placeholder 7">
            <a:extLst>
              <a:ext uri="{FF2B5EF4-FFF2-40B4-BE49-F238E27FC236}">
                <a16:creationId xmlns:a16="http://schemas.microsoft.com/office/drawing/2014/main" id="{C23C1794-A569-4B4A-A9B9-58A1B61F7C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E6E1F1-2B51-46F1-A308-6C442274DE0D}"/>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523526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8812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618608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923696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94926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069764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838878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177173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042067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244923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4715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AE29-4E55-49E3-AC26-67F47B954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33033-6ADD-4AAE-BB99-88506396B79D}"/>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4" name="Footer Placeholder 3">
            <a:extLst>
              <a:ext uri="{FF2B5EF4-FFF2-40B4-BE49-F238E27FC236}">
                <a16:creationId xmlns:a16="http://schemas.microsoft.com/office/drawing/2014/main" id="{EC9C1819-3C14-4E26-89A7-C18EAB270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4125CE-F80E-4897-81D4-30C238D3760E}"/>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3460338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529542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094415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0077875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78881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552646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156166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25338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241513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490447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91314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AE4F2-77B4-439D-B7DE-FCE71111D155}"/>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3" name="Footer Placeholder 2">
            <a:extLst>
              <a:ext uri="{FF2B5EF4-FFF2-40B4-BE49-F238E27FC236}">
                <a16:creationId xmlns:a16="http://schemas.microsoft.com/office/drawing/2014/main" id="{32E369C9-CB57-450F-BCEB-F9B3E6DF1D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06CAAA-1570-432B-A7BB-D465555962D0}"/>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2129085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376800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870888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37295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11596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9392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382901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858360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22131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8993500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64168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70DD-4AD4-49B5-884C-9CE79A95E2EC}"/>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121CC5-1A49-42C7-A2D3-0FA20FF2558B}"/>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A3D1D-7162-41D5-8A40-AFE3EA352E9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23CA60-0BA6-4525-BCE9-DF8F57722E6C}"/>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6" name="Footer Placeholder 5">
            <a:extLst>
              <a:ext uri="{FF2B5EF4-FFF2-40B4-BE49-F238E27FC236}">
                <a16:creationId xmlns:a16="http://schemas.microsoft.com/office/drawing/2014/main" id="{1925C3AC-C302-4576-BED7-6F3FDCA71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F3424-C027-45C1-9693-71FD35D23271}"/>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651241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276104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482863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25153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D25F-1631-44F9-94E1-47C02FA1A3DF}"/>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A68B7-4CA6-45C5-B57E-0EF1D5CF3FD5}"/>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4C87E-49F8-4072-8675-CA41A0C89166}"/>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5E0D61-2E66-4812-B7AC-CAA60C5893F6}"/>
              </a:ext>
            </a:extLst>
          </p:cNvPr>
          <p:cNvSpPr>
            <a:spLocks noGrp="1"/>
          </p:cNvSpPr>
          <p:nvPr>
            <p:ph type="dt" sz="half" idx="10"/>
          </p:nvPr>
        </p:nvSpPr>
        <p:spPr/>
        <p:txBody>
          <a:bodyPr/>
          <a:lstStyle/>
          <a:p>
            <a:fld id="{8D0C7DC2-E380-451A-994F-5866373A400D}" type="datetimeFigureOut">
              <a:rPr lang="en-US" smtClean="0"/>
              <a:t>9/2/2020</a:t>
            </a:fld>
            <a:endParaRPr lang="en-US"/>
          </a:p>
        </p:txBody>
      </p:sp>
      <p:sp>
        <p:nvSpPr>
          <p:cNvPr id="6" name="Footer Placeholder 5">
            <a:extLst>
              <a:ext uri="{FF2B5EF4-FFF2-40B4-BE49-F238E27FC236}">
                <a16:creationId xmlns:a16="http://schemas.microsoft.com/office/drawing/2014/main" id="{0F84FE76-8100-400A-8D0F-AEDCBFDFC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481CB-F880-4502-AE2D-88E2D5E63C38}"/>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79422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2B9B6-E02C-402E-837E-77486D9EBAFC}"/>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9CFE4-707D-4886-9D21-B51CCBC79A21}"/>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FF0CC-BD40-413C-B07B-C4E2488C15BE}"/>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C7DC2-E380-451A-994F-5866373A400D}" type="datetimeFigureOut">
              <a:rPr lang="en-US" smtClean="0"/>
              <a:t>9/2/2020</a:t>
            </a:fld>
            <a:endParaRPr lang="en-US"/>
          </a:p>
        </p:txBody>
      </p:sp>
      <p:sp>
        <p:nvSpPr>
          <p:cNvPr id="5" name="Footer Placeholder 4">
            <a:extLst>
              <a:ext uri="{FF2B5EF4-FFF2-40B4-BE49-F238E27FC236}">
                <a16:creationId xmlns:a16="http://schemas.microsoft.com/office/drawing/2014/main" id="{07D3B96B-B019-4DE3-B638-814F0ACDA5A2}"/>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534828-2274-44CD-B7AB-6E42E3F5250A}"/>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0D2C5-2436-4882-908F-EC17B4AFAA39}" type="slidenum">
              <a:rPr lang="en-US" smtClean="0"/>
              <a:t>‹#›</a:t>
            </a:fld>
            <a:endParaRPr lang="en-US"/>
          </a:p>
        </p:txBody>
      </p:sp>
      <p:pic>
        <p:nvPicPr>
          <p:cNvPr id="8" name="Picture 7">
            <a:extLst>
              <a:ext uri="{FF2B5EF4-FFF2-40B4-BE49-F238E27FC236}">
                <a16:creationId xmlns:a16="http://schemas.microsoft.com/office/drawing/2014/main" id="{FB5708BE-038E-4FA3-ADDB-C0CFE5DE657D}"/>
              </a:ext>
            </a:extLst>
          </p:cNvPr>
          <p:cNvPicPr>
            <a:picLocks noChangeAspect="1"/>
          </p:cNvPicPr>
          <p:nvPr userDrawn="1"/>
        </p:nvPicPr>
        <p:blipFill>
          <a:blip r:embed="rId13"/>
          <a:stretch>
            <a:fillRect/>
          </a:stretch>
        </p:blipFill>
        <p:spPr>
          <a:xfrm>
            <a:off x="0" y="226"/>
            <a:ext cx="12188825" cy="6857547"/>
          </a:xfrm>
          <a:prstGeom prst="rect">
            <a:avLst/>
          </a:prstGeom>
        </p:spPr>
      </p:pic>
    </p:spTree>
    <p:extLst>
      <p:ext uri="{BB962C8B-B14F-4D97-AF65-F5344CB8AC3E}">
        <p14:creationId xmlns:p14="http://schemas.microsoft.com/office/powerpoint/2010/main" val="97313464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E57C5-2E51-4EFF-BF2E-EC161391B84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25978D-652B-4673-9A77-220AD5BD49A8}"/>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B9448-AB12-447C-AF73-E523A74597B3}"/>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6A987-808D-42ED-B284-A42A40BECF4D}" type="datetimeFigureOut">
              <a:rPr lang="en-US" smtClean="0"/>
              <a:t>9/2/2020</a:t>
            </a:fld>
            <a:endParaRPr lang="en-US"/>
          </a:p>
        </p:txBody>
      </p:sp>
      <p:sp>
        <p:nvSpPr>
          <p:cNvPr id="5" name="Footer Placeholder 4">
            <a:extLst>
              <a:ext uri="{FF2B5EF4-FFF2-40B4-BE49-F238E27FC236}">
                <a16:creationId xmlns:a16="http://schemas.microsoft.com/office/drawing/2014/main" id="{90A47F7E-3692-4D52-A403-A0BE646F1CCD}"/>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0FAE76-50B4-4857-ACC9-054FCC5D2BCB}"/>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42695-A1D3-45E7-B9F8-14F5B5FD669C}" type="slidenum">
              <a:rPr lang="en-US" smtClean="0"/>
              <a:t>‹#›</a:t>
            </a:fld>
            <a:endParaRPr lang="en-US"/>
          </a:p>
        </p:txBody>
      </p:sp>
      <p:pic>
        <p:nvPicPr>
          <p:cNvPr id="8" name="Picture 7">
            <a:extLst>
              <a:ext uri="{FF2B5EF4-FFF2-40B4-BE49-F238E27FC236}">
                <a16:creationId xmlns:a16="http://schemas.microsoft.com/office/drawing/2014/main" id="{E9BF459F-1E7C-47CE-AB20-F4511FFC76D2}"/>
              </a:ext>
            </a:extLst>
          </p:cNvPr>
          <p:cNvPicPr>
            <a:picLocks noChangeAspect="1"/>
          </p:cNvPicPr>
          <p:nvPr userDrawn="1"/>
        </p:nvPicPr>
        <p:blipFill>
          <a:blip r:embed="rId13"/>
          <a:stretch>
            <a:fillRect/>
          </a:stretch>
        </p:blipFill>
        <p:spPr>
          <a:xfrm>
            <a:off x="0" y="131"/>
            <a:ext cx="12188825" cy="6857738"/>
          </a:xfrm>
          <a:prstGeom prst="rect">
            <a:avLst/>
          </a:prstGeom>
        </p:spPr>
      </p:pic>
    </p:spTree>
    <p:extLst>
      <p:ext uri="{BB962C8B-B14F-4D97-AF65-F5344CB8AC3E}">
        <p14:creationId xmlns:p14="http://schemas.microsoft.com/office/powerpoint/2010/main" val="3764120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8" name="Picture 7">
            <a:extLst>
              <a:ext uri="{FF2B5EF4-FFF2-40B4-BE49-F238E27FC236}">
                <a16:creationId xmlns:a16="http://schemas.microsoft.com/office/drawing/2014/main" id="{1C2B6301-AC32-465B-B130-3F921E8BF3B7}"/>
              </a:ext>
            </a:extLst>
          </p:cNvPr>
          <p:cNvPicPr>
            <a:picLocks noChangeAspect="1"/>
          </p:cNvPicPr>
          <p:nvPr userDrawn="1"/>
        </p:nvPicPr>
        <p:blipFill>
          <a:blip r:embed="rId14"/>
          <a:stretch>
            <a:fillRect/>
          </a:stretch>
        </p:blipFill>
        <p:spPr>
          <a:xfrm>
            <a:off x="0" y="560"/>
            <a:ext cx="12188825" cy="6856880"/>
          </a:xfrm>
          <a:prstGeom prst="rect">
            <a:avLst/>
          </a:prstGeom>
        </p:spPr>
      </p:pic>
    </p:spTree>
    <p:extLst>
      <p:ext uri="{BB962C8B-B14F-4D97-AF65-F5344CB8AC3E}">
        <p14:creationId xmlns:p14="http://schemas.microsoft.com/office/powerpoint/2010/main" val="1470421629"/>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9" name="Picture 8">
            <a:extLst>
              <a:ext uri="{FF2B5EF4-FFF2-40B4-BE49-F238E27FC236}">
                <a16:creationId xmlns:a16="http://schemas.microsoft.com/office/drawing/2014/main" id="{B152437D-C832-4C7D-9D00-35AFAA6A962D}"/>
              </a:ext>
            </a:extLst>
          </p:cNvPr>
          <p:cNvPicPr>
            <a:picLocks noChangeAspect="1"/>
          </p:cNvPicPr>
          <p:nvPr userDrawn="1"/>
        </p:nvPicPr>
        <p:blipFill>
          <a:blip r:embed="rId14"/>
          <a:stretch>
            <a:fillRect/>
          </a:stretch>
        </p:blipFill>
        <p:spPr>
          <a:xfrm>
            <a:off x="0" y="560"/>
            <a:ext cx="12188825" cy="6856880"/>
          </a:xfrm>
          <a:prstGeom prst="rect">
            <a:avLst/>
          </a:prstGeom>
        </p:spPr>
      </p:pic>
    </p:spTree>
    <p:extLst>
      <p:ext uri="{BB962C8B-B14F-4D97-AF65-F5344CB8AC3E}">
        <p14:creationId xmlns:p14="http://schemas.microsoft.com/office/powerpoint/2010/main" val="37041428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8" name="Picture 7">
            <a:extLst>
              <a:ext uri="{FF2B5EF4-FFF2-40B4-BE49-F238E27FC236}">
                <a16:creationId xmlns:a16="http://schemas.microsoft.com/office/drawing/2014/main" id="{D434E6A3-A696-480B-96C3-310D39AC25D4}"/>
              </a:ext>
            </a:extLst>
          </p:cNvPr>
          <p:cNvPicPr>
            <a:picLocks noChangeAspect="1"/>
          </p:cNvPicPr>
          <p:nvPr userDrawn="1"/>
        </p:nvPicPr>
        <p:blipFill>
          <a:blip r:embed="rId14"/>
          <a:stretch>
            <a:fillRect/>
          </a:stretch>
        </p:blipFill>
        <p:spPr>
          <a:xfrm>
            <a:off x="0" y="131"/>
            <a:ext cx="12188825" cy="6857738"/>
          </a:xfrm>
          <a:prstGeom prst="rect">
            <a:avLst/>
          </a:prstGeom>
        </p:spPr>
      </p:pic>
    </p:spTree>
    <p:extLst>
      <p:ext uri="{BB962C8B-B14F-4D97-AF65-F5344CB8AC3E}">
        <p14:creationId xmlns:p14="http://schemas.microsoft.com/office/powerpoint/2010/main" val="37164021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9" name="Picture 8">
            <a:extLst>
              <a:ext uri="{FF2B5EF4-FFF2-40B4-BE49-F238E27FC236}">
                <a16:creationId xmlns:a16="http://schemas.microsoft.com/office/drawing/2014/main" id="{12F0A6C4-F395-4C49-8D57-7AEF83F3923A}"/>
              </a:ext>
            </a:extLst>
          </p:cNvPr>
          <p:cNvPicPr>
            <a:picLocks noChangeAspect="1"/>
          </p:cNvPicPr>
          <p:nvPr userDrawn="1"/>
        </p:nvPicPr>
        <p:blipFill>
          <a:blip r:embed="rId14"/>
          <a:stretch>
            <a:fillRect/>
          </a:stretch>
        </p:blipFill>
        <p:spPr>
          <a:xfrm>
            <a:off x="0" y="131"/>
            <a:ext cx="12188825" cy="6857738"/>
          </a:xfrm>
          <a:prstGeom prst="rect">
            <a:avLst/>
          </a:prstGeom>
        </p:spPr>
      </p:pic>
    </p:spTree>
    <p:extLst>
      <p:ext uri="{BB962C8B-B14F-4D97-AF65-F5344CB8AC3E}">
        <p14:creationId xmlns:p14="http://schemas.microsoft.com/office/powerpoint/2010/main" val="29178738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9/2/2020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spTree>
    <p:extLst>
      <p:ext uri="{BB962C8B-B14F-4D97-AF65-F5344CB8AC3E}">
        <p14:creationId xmlns:p14="http://schemas.microsoft.com/office/powerpoint/2010/main" val="208950864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hyperlink" Target="Video/Video%20Class%202/PLR,%20Inhibit%20Access%20and%20Anti-passback.mp4" TargetMode="Externa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hyperlink" Target="Video/Video%20Class%202/LR,%20Shunt,%20ALR%20and%20A%20Pin%20TZ.mp4" TargetMode="Externa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3.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hyperlink" Target="Video/Video%20Class%202/Dual,%20Special%20and%20Interlocking.mp4" TargetMode="Externa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hyperlink" Target="Video/Video%20Class%202/Input%20and%20Output.mp4" TargetMode="Externa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hyperlink" Target="Video/Video%20Class%202/Miscellaneous%20Command.mp4" TargetMode="Externa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3.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hyperlink" Target="Video/Video%20Class%202/Floor%20Plan,%20Com-multi%20Bus%20and%20Low%20Lvl.mp4" TargetMode="Externa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3.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hyperlink" Target="Video/Video%20Class%202/Conditional%20IO,%20Input%20and%20Output.mp4" TargetMode="Externa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2" Type="http://schemas.openxmlformats.org/officeDocument/2006/relationships/hyperlink" Target="Video/Video%20Class%202/Verify%20Rectify,%20Add%20Delete%20Card%20by%20Batch.mp4" TargetMode="External"/><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2" Type="http://schemas.openxmlformats.org/officeDocument/2006/relationships/hyperlink" Target="http://www.elid.com/" TargetMode="External"/><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7AA8548-33F8-4D9D-94B4-7FB56553D972}"/>
              </a:ext>
            </a:extLst>
          </p:cNvPr>
          <p:cNvSpPr>
            <a:spLocks noGrp="1"/>
          </p:cNvSpPr>
          <p:nvPr>
            <p:ph type="ctrTitle"/>
          </p:nvPr>
        </p:nvSpPr>
        <p:spPr/>
        <p:txBody>
          <a:bodyPr/>
          <a:lstStyle/>
          <a:p>
            <a:endParaRPr lang="en-MY"/>
          </a:p>
        </p:txBody>
      </p:sp>
      <p:sp useBgFill="1">
        <p:nvSpPr>
          <p:cNvPr id="17" name="Rectangle 16">
            <a:extLst>
              <a:ext uri="{FF2B5EF4-FFF2-40B4-BE49-F238E27FC236}">
                <a16:creationId xmlns:a16="http://schemas.microsoft.com/office/drawing/2014/main" id="{47ED641E-E24E-41FF-B659-AE626226A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group of people posing for a photo&#10;&#10;Description automatically generated">
            <a:extLst>
              <a:ext uri="{FF2B5EF4-FFF2-40B4-BE49-F238E27FC236}">
                <a16:creationId xmlns:a16="http://schemas.microsoft.com/office/drawing/2014/main" id="{F9454565-3FE5-442C-A7A3-E24EE75C5C48}"/>
              </a:ext>
            </a:extLst>
          </p:cNvPr>
          <p:cNvPicPr>
            <a:picLocks noChangeAspect="1"/>
          </p:cNvPicPr>
          <p:nvPr/>
        </p:nvPicPr>
        <p:blipFill rotWithShape="1">
          <a:blip r:embed="rId2" cstate="print">
            <a:alphaModFix amt="45000"/>
            <a:extLst>
              <a:ext uri="{28A0092B-C50C-407E-A947-70E740481C1C}">
                <a14:useLocalDpi xmlns:a14="http://schemas.microsoft.com/office/drawing/2010/main" val="0"/>
              </a:ext>
            </a:extLst>
          </a:blip>
          <a:srcRect t="10705" b="5025"/>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0AFFC1A3-420C-4468-BA98-699241C13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0" name="Title 1">
            <a:extLst>
              <a:ext uri="{FF2B5EF4-FFF2-40B4-BE49-F238E27FC236}">
                <a16:creationId xmlns:a16="http://schemas.microsoft.com/office/drawing/2014/main" id="{E99F30EC-CE12-4E6F-8A45-F283507E27EE}"/>
              </a:ext>
            </a:extLst>
          </p:cNvPr>
          <p:cNvSpPr txBox="1">
            <a:spLocks/>
          </p:cNvSpPr>
          <p:nvPr/>
        </p:nvSpPr>
        <p:spPr>
          <a:xfrm>
            <a:off x="1769532" y="1636641"/>
            <a:ext cx="8652938" cy="28571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5000" b="1" dirty="0"/>
              <a:t>ELID Product Technical Training</a:t>
            </a:r>
            <a:br>
              <a:rPr lang="en-MY" sz="5000" dirty="0"/>
            </a:br>
            <a:r>
              <a:rPr lang="en-MY" sz="5000" b="1" dirty="0">
                <a:solidFill>
                  <a:schemeClr val="accent2">
                    <a:lumMod val="75000"/>
                  </a:schemeClr>
                </a:solidFill>
              </a:rPr>
              <a:t>EL2306D &amp; </a:t>
            </a:r>
            <a:r>
              <a:rPr lang="en-MY" sz="5000" b="1" dirty="0" err="1">
                <a:solidFill>
                  <a:schemeClr val="accent2">
                    <a:lumMod val="75000"/>
                  </a:schemeClr>
                </a:solidFill>
              </a:rPr>
              <a:t>WinPro</a:t>
            </a:r>
            <a:br>
              <a:rPr lang="en-MY" sz="5000" b="1" dirty="0"/>
            </a:br>
            <a:r>
              <a:rPr lang="en-MY" sz="5000" b="1" dirty="0"/>
              <a:t>SESSION 2</a:t>
            </a:r>
          </a:p>
        </p:txBody>
      </p:sp>
      <p:sp>
        <p:nvSpPr>
          <p:cNvPr id="21" name="Subtitle 2">
            <a:extLst>
              <a:ext uri="{FF2B5EF4-FFF2-40B4-BE49-F238E27FC236}">
                <a16:creationId xmlns:a16="http://schemas.microsoft.com/office/drawing/2014/main" id="{112AB184-E71C-4969-98EF-157FE595F55C}"/>
              </a:ext>
            </a:extLst>
          </p:cNvPr>
          <p:cNvSpPr>
            <a:spLocks noGrp="1"/>
          </p:cNvSpPr>
          <p:nvPr>
            <p:ph type="subTitle" idx="1"/>
          </p:nvPr>
        </p:nvSpPr>
        <p:spPr>
          <a:xfrm>
            <a:off x="1769532" y="4449190"/>
            <a:ext cx="8655200" cy="457201"/>
          </a:xfrm>
        </p:spPr>
        <p:txBody>
          <a:bodyPr>
            <a:noAutofit/>
          </a:bodyPr>
          <a:lstStyle/>
          <a:p>
            <a:r>
              <a:rPr lang="en-MY" sz="2000" dirty="0"/>
              <a:t>ADILAH</a:t>
            </a:r>
          </a:p>
          <a:p>
            <a:r>
              <a:rPr lang="en-MY" sz="2000" dirty="0"/>
              <a:t>ELID DPD</a:t>
            </a:r>
          </a:p>
        </p:txBody>
      </p:sp>
      <p:sp>
        <p:nvSpPr>
          <p:cNvPr id="22" name="Rectangle 21">
            <a:extLst>
              <a:ext uri="{FF2B5EF4-FFF2-40B4-BE49-F238E27FC236}">
                <a16:creationId xmlns:a16="http://schemas.microsoft.com/office/drawing/2014/main" id="{5F017FA2-366D-4D51-829C-0D62AA143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54465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ANTIPASSBACK</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806795" y="1828800"/>
            <a:ext cx="10512425" cy="4879975"/>
          </a:xfrm>
        </p:spPr>
        <p:txBody>
          <a:bodyPr>
            <a:normAutofit/>
          </a:bodyPr>
          <a:lstStyle/>
          <a:p>
            <a:pPr marL="342900" lvl="1" indent="-342900">
              <a:lnSpc>
                <a:spcPct val="100000"/>
              </a:lnSpc>
              <a:buFont typeface="Wingdings" panose="05000000000000000000" pitchFamily="2" charset="2"/>
              <a:buChar char="Ø"/>
            </a:pPr>
            <a:r>
              <a:rPr lang="en-MY" dirty="0"/>
              <a:t>Once turned on Anti-</a:t>
            </a:r>
            <a:r>
              <a:rPr lang="en-MY" dirty="0" err="1"/>
              <a:t>passback</a:t>
            </a:r>
            <a:r>
              <a:rPr lang="en-MY" dirty="0"/>
              <a:t>, you will need to badge out before badging in again </a:t>
            </a:r>
          </a:p>
          <a:p>
            <a:pPr marL="342900" lvl="1" indent="-342900">
              <a:lnSpc>
                <a:spcPct val="100000"/>
              </a:lnSpc>
              <a:buFont typeface="Wingdings" panose="05000000000000000000" pitchFamily="2" charset="2"/>
              <a:buChar char="Ø"/>
            </a:pPr>
            <a:r>
              <a:rPr lang="en-MY" sz="2400" dirty="0"/>
              <a:t> Applicable to carpark, attendance enforcement, staff movement analysis</a:t>
            </a:r>
          </a:p>
          <a:p>
            <a:pPr>
              <a:buFont typeface="Wingdings" panose="05000000000000000000" pitchFamily="2" charset="2"/>
              <a:buChar char="Ø"/>
            </a:pPr>
            <a:r>
              <a:rPr lang="en-MY" sz="2400" dirty="0"/>
              <a:t>  Anti-</a:t>
            </a:r>
            <a:r>
              <a:rPr lang="en-MY" sz="2400" dirty="0" err="1"/>
              <a:t>Passback</a:t>
            </a:r>
            <a:r>
              <a:rPr lang="en-MY" sz="2400" dirty="0"/>
              <a:t> has 4 options:- </a:t>
            </a:r>
          </a:p>
          <a:p>
            <a:pPr marL="1252538" indent="-536575" algn="just"/>
            <a:r>
              <a:rPr lang="en-MY" sz="2400" dirty="0"/>
              <a:t>OFF </a:t>
            </a:r>
          </a:p>
          <a:p>
            <a:pPr marL="1252538" indent="-536575" algn="just"/>
            <a:r>
              <a:rPr lang="en-MY" sz="2400" dirty="0"/>
              <a:t>TMR (Timer) </a:t>
            </a:r>
          </a:p>
          <a:p>
            <a:pPr marL="1252538" indent="-536575" algn="just"/>
            <a:r>
              <a:rPr lang="en-MY" sz="2400" dirty="0"/>
              <a:t>2RDR (2-Reader) – single door </a:t>
            </a:r>
          </a:p>
          <a:p>
            <a:pPr marL="1252538" indent="-536575" algn="just"/>
            <a:r>
              <a:rPr lang="en-MY" sz="2400" dirty="0"/>
              <a:t>4RDR (4-Reader) – between 2 doors </a:t>
            </a:r>
          </a:p>
          <a:p>
            <a:pPr marL="0" lvl="1" indent="0" algn="just">
              <a:buNone/>
            </a:pPr>
            <a:endParaRPr lang="en-MY" sz="2800" dirty="0"/>
          </a:p>
        </p:txBody>
      </p:sp>
    </p:spTree>
    <p:extLst>
      <p:ext uri="{BB962C8B-B14F-4D97-AF65-F5344CB8AC3E}">
        <p14:creationId xmlns:p14="http://schemas.microsoft.com/office/powerpoint/2010/main" val="264944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ANTI-PASSBACK</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447800"/>
            <a:ext cx="11277600" cy="5257800"/>
          </a:xfrm>
        </p:spPr>
        <p:txBody>
          <a:bodyPr>
            <a:normAutofit/>
          </a:bodyPr>
          <a:lstStyle/>
          <a:p>
            <a:pPr marL="0" lvl="1" indent="0">
              <a:buNone/>
            </a:pPr>
            <a:r>
              <a:rPr lang="en-MY" sz="2800" dirty="0"/>
              <a:t>To set Anti-</a:t>
            </a:r>
            <a:r>
              <a:rPr lang="en-MY" sz="2800" dirty="0" err="1"/>
              <a:t>passback</a:t>
            </a:r>
            <a:r>
              <a:rPr lang="en-MY" sz="2800" dirty="0"/>
              <a:t> Timer</a:t>
            </a:r>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buNone/>
            </a:pPr>
            <a:r>
              <a:rPr lang="en-MY" sz="2800" dirty="0"/>
              <a:t>Then, enable anti-</a:t>
            </a:r>
            <a:r>
              <a:rPr lang="en-MY" sz="2800" dirty="0" err="1"/>
              <a:t>passback</a:t>
            </a:r>
            <a:endParaRPr lang="en-MY" sz="2800" dirty="0"/>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sz="2800" dirty="0"/>
          </a:p>
          <a:p>
            <a:pPr marL="0" lvl="1" indent="0">
              <a:buNone/>
            </a:pPr>
            <a:r>
              <a:rPr lang="en-MY" sz="2800" dirty="0"/>
              <a:t>For Anti-</a:t>
            </a:r>
            <a:r>
              <a:rPr lang="en-MY" sz="2800" dirty="0" err="1"/>
              <a:t>passback</a:t>
            </a:r>
            <a:r>
              <a:rPr lang="en-MY" sz="2800" dirty="0"/>
              <a:t> by reader just do Step 2 and set to 2-RDR or 4-RDR</a:t>
            </a:r>
          </a:p>
          <a:p>
            <a:pPr marL="0" lvl="1" indent="0">
              <a:buNone/>
            </a:pPr>
            <a:endParaRPr lang="en-MY" sz="2800" dirty="0"/>
          </a:p>
          <a:p>
            <a:pPr marL="0" lvl="1" indent="0" algn="just">
              <a:buNone/>
            </a:pPr>
            <a:endParaRPr lang="en-MY" sz="2800" dirty="0"/>
          </a:p>
        </p:txBody>
      </p:sp>
      <p:sp>
        <p:nvSpPr>
          <p:cNvPr id="8" name="TextBox 7">
            <a:extLst>
              <a:ext uri="{FF2B5EF4-FFF2-40B4-BE49-F238E27FC236}">
                <a16:creationId xmlns:a16="http://schemas.microsoft.com/office/drawing/2014/main" id="{B693D283-308A-488D-9BD2-A1B155C0A72C}"/>
              </a:ext>
            </a:extLst>
          </p:cNvPr>
          <p:cNvSpPr txBox="1"/>
          <p:nvPr/>
        </p:nvSpPr>
        <p:spPr>
          <a:xfrm>
            <a:off x="608012" y="1915134"/>
            <a:ext cx="5070683"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Step 1:  User Menu &gt; Door Menu &gt; APB Time</a:t>
            </a:r>
          </a:p>
        </p:txBody>
      </p:sp>
      <p:grpSp>
        <p:nvGrpSpPr>
          <p:cNvPr id="2" name="Group 1">
            <a:extLst>
              <a:ext uri="{FF2B5EF4-FFF2-40B4-BE49-F238E27FC236}">
                <a16:creationId xmlns:a16="http://schemas.microsoft.com/office/drawing/2014/main" id="{7423ED80-42DB-4547-9000-F042763D98A4}"/>
              </a:ext>
            </a:extLst>
          </p:cNvPr>
          <p:cNvGrpSpPr/>
          <p:nvPr/>
        </p:nvGrpSpPr>
        <p:grpSpPr>
          <a:xfrm>
            <a:off x="836612" y="4576848"/>
            <a:ext cx="5606754" cy="1311710"/>
            <a:chOff x="836612" y="4576848"/>
            <a:chExt cx="5606754" cy="1311710"/>
          </a:xfrm>
        </p:grpSpPr>
        <p:pic>
          <p:nvPicPr>
            <p:cNvPr id="6" name="Picture 5">
              <a:extLst>
                <a:ext uri="{FF2B5EF4-FFF2-40B4-BE49-F238E27FC236}">
                  <a16:creationId xmlns:a16="http://schemas.microsoft.com/office/drawing/2014/main" id="{3A7E3010-BC8C-4ECB-B249-03D9D3EDA4B5}"/>
                </a:ext>
              </a:extLst>
            </p:cNvPr>
            <p:cNvPicPr>
              <a:picLocks noChangeAspect="1"/>
            </p:cNvPicPr>
            <p:nvPr/>
          </p:nvPicPr>
          <p:blipFill>
            <a:blip r:embed="rId2"/>
            <a:stretch>
              <a:fillRect/>
            </a:stretch>
          </p:blipFill>
          <p:spPr>
            <a:xfrm>
              <a:off x="836612" y="4576848"/>
              <a:ext cx="5606754" cy="864000"/>
            </a:xfrm>
            <a:prstGeom prst="rect">
              <a:avLst/>
            </a:prstGeom>
          </p:spPr>
        </p:pic>
        <p:cxnSp>
          <p:nvCxnSpPr>
            <p:cNvPr id="9" name="Straight Connector 8">
              <a:extLst>
                <a:ext uri="{FF2B5EF4-FFF2-40B4-BE49-F238E27FC236}">
                  <a16:creationId xmlns:a16="http://schemas.microsoft.com/office/drawing/2014/main" id="{CA4DF97C-9A91-4BF2-881E-509175950667}"/>
                </a:ext>
              </a:extLst>
            </p:cNvPr>
            <p:cNvCxnSpPr/>
            <p:nvPr/>
          </p:nvCxnSpPr>
          <p:spPr>
            <a:xfrm>
              <a:off x="4037011" y="5304917"/>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812319-828F-42E5-9295-98817241F99C}"/>
                </a:ext>
              </a:extLst>
            </p:cNvPr>
            <p:cNvSpPr txBox="1"/>
            <p:nvPr/>
          </p:nvSpPr>
          <p:spPr>
            <a:xfrm>
              <a:off x="3427837" y="5519226"/>
              <a:ext cx="1218347" cy="369332"/>
            </a:xfrm>
            <a:prstGeom prst="rect">
              <a:avLst/>
            </a:prstGeom>
            <a:noFill/>
          </p:spPr>
          <p:txBody>
            <a:bodyPr wrap="none" rtlCol="0">
              <a:spAutoFit/>
            </a:bodyPr>
            <a:lstStyle/>
            <a:p>
              <a:r>
                <a:rPr lang="en-MY" dirty="0"/>
                <a:t>Set to TMR</a:t>
              </a:r>
            </a:p>
          </p:txBody>
        </p:sp>
      </p:grpSp>
      <p:pic>
        <p:nvPicPr>
          <p:cNvPr id="3" name="Picture 2">
            <a:extLst>
              <a:ext uri="{FF2B5EF4-FFF2-40B4-BE49-F238E27FC236}">
                <a16:creationId xmlns:a16="http://schemas.microsoft.com/office/drawing/2014/main" id="{4F22F103-3456-4A31-908B-9CEA680D65D4}"/>
              </a:ext>
            </a:extLst>
          </p:cNvPr>
          <p:cNvPicPr>
            <a:picLocks noChangeAspect="1"/>
          </p:cNvPicPr>
          <p:nvPr/>
        </p:nvPicPr>
        <p:blipFill>
          <a:blip r:embed="rId3"/>
          <a:stretch>
            <a:fillRect/>
          </a:stretch>
        </p:blipFill>
        <p:spPr>
          <a:xfrm>
            <a:off x="838200" y="2426449"/>
            <a:ext cx="4183967" cy="900000"/>
          </a:xfrm>
          <a:prstGeom prst="rect">
            <a:avLst/>
          </a:prstGeom>
        </p:spPr>
      </p:pic>
      <p:sp>
        <p:nvSpPr>
          <p:cNvPr id="11" name="TextBox 10">
            <a:extLst>
              <a:ext uri="{FF2B5EF4-FFF2-40B4-BE49-F238E27FC236}">
                <a16:creationId xmlns:a16="http://schemas.microsoft.com/office/drawing/2014/main" id="{E20FD27B-50A4-4BD5-A7F6-F782FB7ED370}"/>
              </a:ext>
            </a:extLst>
          </p:cNvPr>
          <p:cNvSpPr txBox="1"/>
          <p:nvPr/>
        </p:nvSpPr>
        <p:spPr>
          <a:xfrm>
            <a:off x="608012" y="4102667"/>
            <a:ext cx="6196953"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Step 2:  User Menu &gt; Door Menu &gt; Para menu&gt; Anti PB</a:t>
            </a:r>
          </a:p>
        </p:txBody>
      </p:sp>
    </p:spTree>
    <p:extLst>
      <p:ext uri="{BB962C8B-B14F-4D97-AF65-F5344CB8AC3E}">
        <p14:creationId xmlns:p14="http://schemas.microsoft.com/office/powerpoint/2010/main" val="15196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 calcmode="lin" valueType="num">
                                      <p:cBhvr additive="base">
                                        <p:cTn id="2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Permanent Lock Release, Inhibit Access and Anti-</a:t>
            </a:r>
            <a:r>
              <a:rPr lang="en-MY" sz="6000" b="1" dirty="0" err="1">
                <a:latin typeface="Andalus" panose="02020603050405020304" pitchFamily="18" charset="-78"/>
                <a:cs typeface="Andalus" panose="02020603050405020304" pitchFamily="18" charset="-78"/>
                <a:hlinkClick r:id="rId2" action="ppaction://hlinkfile"/>
              </a:rPr>
              <a:t>passback</a:t>
            </a:r>
            <a:r>
              <a:rPr lang="en-MY" sz="6000" b="1" dirty="0">
                <a:latin typeface="Andalus" panose="02020603050405020304" pitchFamily="18" charset="-78"/>
                <a:cs typeface="Andalus" panose="02020603050405020304" pitchFamily="18" charset="-78"/>
                <a:hlinkClick r:id="rId2" action="ppaction://hlinkfile"/>
              </a:rPr>
              <a:t>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4101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LOCK RELEASE TIME</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This command is used for setting how many seconds the lock should remain released after a valid card is read. </a:t>
            </a:r>
          </a:p>
          <a:p>
            <a:pPr marL="457200" lvl="1" indent="-457200">
              <a:buFont typeface="Wingdings" panose="05000000000000000000" pitchFamily="2" charset="2"/>
              <a:buChar char="Ø"/>
            </a:pPr>
            <a:r>
              <a:rPr lang="en-MY" sz="2800" dirty="0"/>
              <a:t>To set lock release time</a:t>
            </a:r>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r>
              <a:rPr lang="en-MY" sz="2800" dirty="0"/>
              <a:t>The default release time is 005 seconds for both door 1 and door 2. You can change the release time to any other values from 001 to 200 seconds.</a:t>
            </a:r>
          </a:p>
          <a:p>
            <a:pPr marL="0" lvl="1" indent="0" algn="just">
              <a:buNone/>
            </a:pPr>
            <a:endParaRPr lang="en-MY" sz="2800" dirty="0"/>
          </a:p>
        </p:txBody>
      </p:sp>
      <p:sp>
        <p:nvSpPr>
          <p:cNvPr id="11" name="TextBox 10">
            <a:extLst>
              <a:ext uri="{FF2B5EF4-FFF2-40B4-BE49-F238E27FC236}">
                <a16:creationId xmlns:a16="http://schemas.microsoft.com/office/drawing/2014/main" id="{E20FD27B-50A4-4BD5-A7F6-F782FB7ED370}"/>
              </a:ext>
            </a:extLst>
          </p:cNvPr>
          <p:cNvSpPr txBox="1"/>
          <p:nvPr/>
        </p:nvSpPr>
        <p:spPr>
          <a:xfrm>
            <a:off x="745572" y="3233137"/>
            <a:ext cx="3899529"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Door Menu &gt; Lr. Time</a:t>
            </a:r>
          </a:p>
        </p:txBody>
      </p:sp>
      <p:pic>
        <p:nvPicPr>
          <p:cNvPr id="3" name="Picture 2">
            <a:extLst>
              <a:ext uri="{FF2B5EF4-FFF2-40B4-BE49-F238E27FC236}">
                <a16:creationId xmlns:a16="http://schemas.microsoft.com/office/drawing/2014/main" id="{50BB2A00-F782-4213-8981-B5F84D37E175}"/>
              </a:ext>
            </a:extLst>
          </p:cNvPr>
          <p:cNvPicPr>
            <a:picLocks noChangeAspect="1"/>
          </p:cNvPicPr>
          <p:nvPr/>
        </p:nvPicPr>
        <p:blipFill>
          <a:blip r:embed="rId2"/>
          <a:stretch>
            <a:fillRect/>
          </a:stretch>
        </p:blipFill>
        <p:spPr>
          <a:xfrm>
            <a:off x="760412" y="3712144"/>
            <a:ext cx="4904861" cy="972000"/>
          </a:xfrm>
          <a:prstGeom prst="rect">
            <a:avLst/>
          </a:prstGeom>
        </p:spPr>
      </p:pic>
    </p:spTree>
    <p:extLst>
      <p:ext uri="{BB962C8B-B14F-4D97-AF65-F5344CB8AC3E}">
        <p14:creationId xmlns:p14="http://schemas.microsoft.com/office/powerpoint/2010/main" val="171431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SHUNT ACTIVATION</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dirty="0"/>
              <a:t>This command is used to set time for triggering door shunt output. Each time the door is validly open, the door shunt output is activated.</a:t>
            </a:r>
          </a:p>
          <a:p>
            <a:pPr marL="457200" lvl="1" indent="-457200">
              <a:buFont typeface="Wingdings" panose="05000000000000000000" pitchFamily="2" charset="2"/>
              <a:buChar char="Ø"/>
            </a:pPr>
            <a:r>
              <a:rPr lang="en-MY" dirty="0"/>
              <a:t>The duration of activation may be set as a multiple of the Lock Release time. The multiplication factor can be x1, x2, x4, x8. </a:t>
            </a:r>
          </a:p>
          <a:p>
            <a:pPr marL="457200" lvl="1" indent="-457200">
              <a:buFont typeface="Wingdings" panose="05000000000000000000" pitchFamily="2" charset="2"/>
              <a:buChar char="Ø"/>
            </a:pPr>
            <a:r>
              <a:rPr lang="en-MY" dirty="0"/>
              <a:t>For example, </a:t>
            </a:r>
          </a:p>
          <a:p>
            <a:pPr marL="0" lvl="1" indent="0">
              <a:buNone/>
            </a:pPr>
            <a:r>
              <a:rPr lang="en-MY" dirty="0"/>
              <a:t>		5 seconds (Lock Release Time) x 2 (Shunt Activation Time) = 10 Seconds</a:t>
            </a:r>
          </a:p>
          <a:p>
            <a:pPr marL="457200" lvl="1" indent="-457200">
              <a:buFont typeface="Wingdings" panose="05000000000000000000" pitchFamily="2" charset="2"/>
              <a:buChar char="Ø"/>
            </a:pPr>
            <a:r>
              <a:rPr lang="en-MY" dirty="0"/>
              <a:t>Then, the Door Shunt Output will be activated for 10 seconds each time a valid door entry occurs </a:t>
            </a:r>
          </a:p>
          <a:p>
            <a:pPr marL="457200" lvl="1" indent="-457200">
              <a:buFont typeface="Wingdings" panose="05000000000000000000" pitchFamily="2" charset="2"/>
              <a:buChar char="Ø"/>
            </a:pPr>
            <a:r>
              <a:rPr lang="en-MY" dirty="0"/>
              <a:t>Applicable for triggering Door Left Open alarm. Door Left Open alarm will be activated after 10 seconds each time door left open.</a:t>
            </a: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lgn="just">
              <a:buNone/>
            </a:pPr>
            <a:endParaRPr lang="en-MY" sz="2800" dirty="0"/>
          </a:p>
        </p:txBody>
      </p:sp>
    </p:spTree>
    <p:extLst>
      <p:ext uri="{BB962C8B-B14F-4D97-AF65-F5344CB8AC3E}">
        <p14:creationId xmlns:p14="http://schemas.microsoft.com/office/powerpoint/2010/main" val="38299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SHUNT ACTIVATION</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To set shunt activation</a:t>
            </a:r>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a:p>
            <a:pPr marL="0" lvl="1" indent="0">
              <a:buNone/>
            </a:pPr>
            <a:r>
              <a:rPr lang="en-MY" sz="2800" dirty="0"/>
              <a:t>The multiplication factor can be x1, x2, x4, x8.</a:t>
            </a:r>
          </a:p>
        </p:txBody>
      </p:sp>
      <p:sp>
        <p:nvSpPr>
          <p:cNvPr id="11" name="TextBox 10">
            <a:extLst>
              <a:ext uri="{FF2B5EF4-FFF2-40B4-BE49-F238E27FC236}">
                <a16:creationId xmlns:a16="http://schemas.microsoft.com/office/drawing/2014/main" id="{E20FD27B-50A4-4BD5-A7F6-F782FB7ED370}"/>
              </a:ext>
            </a:extLst>
          </p:cNvPr>
          <p:cNvSpPr txBox="1"/>
          <p:nvPr/>
        </p:nvSpPr>
        <p:spPr>
          <a:xfrm>
            <a:off x="989012" y="2253734"/>
            <a:ext cx="3899529"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Door Menu &gt; Lr. Time</a:t>
            </a:r>
          </a:p>
        </p:txBody>
      </p:sp>
      <p:pic>
        <p:nvPicPr>
          <p:cNvPr id="6" name="Picture 5">
            <a:extLst>
              <a:ext uri="{FF2B5EF4-FFF2-40B4-BE49-F238E27FC236}">
                <a16:creationId xmlns:a16="http://schemas.microsoft.com/office/drawing/2014/main" id="{D67DD19E-92B5-40C9-AEAB-D64BAB8EF65A}"/>
              </a:ext>
            </a:extLst>
          </p:cNvPr>
          <p:cNvPicPr>
            <a:picLocks noChangeAspect="1"/>
          </p:cNvPicPr>
          <p:nvPr/>
        </p:nvPicPr>
        <p:blipFill>
          <a:blip r:embed="rId2"/>
          <a:stretch>
            <a:fillRect/>
          </a:stretch>
        </p:blipFill>
        <p:spPr>
          <a:xfrm>
            <a:off x="1134500" y="2623066"/>
            <a:ext cx="5017504" cy="1980000"/>
          </a:xfrm>
          <a:prstGeom prst="rect">
            <a:avLst/>
          </a:prstGeom>
        </p:spPr>
      </p:pic>
    </p:spTree>
    <p:extLst>
      <p:ext uri="{BB962C8B-B14F-4D97-AF65-F5344CB8AC3E}">
        <p14:creationId xmlns:p14="http://schemas.microsoft.com/office/powerpoint/2010/main" val="89439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AUTO LOCK RELEASE TZ</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This command is useful if the traffic is too high, and security is needed only after office hour, then, use Auto Lock Release Time Zone which it will permanently release the door on certain period. </a:t>
            </a:r>
          </a:p>
          <a:p>
            <a:pPr marL="457200" lvl="1" indent="-457200">
              <a:buFont typeface="Wingdings" panose="05000000000000000000" pitchFamily="2" charset="2"/>
              <a:buChar char="Ø"/>
            </a:pPr>
            <a:r>
              <a:rPr lang="en-MY" sz="2800" dirty="0"/>
              <a:t>For example, you can set 9am to 5pm except lunch hour, to unlock the EM-Lock, allow free flow without card badging.</a:t>
            </a:r>
          </a:p>
          <a:p>
            <a:pPr marL="457200" lvl="1" indent="-457200">
              <a:buFont typeface="Wingdings" panose="05000000000000000000" pitchFamily="2" charset="2"/>
              <a:buChar char="Ø"/>
            </a:pPr>
            <a:r>
              <a:rPr lang="en-MY" sz="2800" dirty="0"/>
              <a:t>To set auto </a:t>
            </a:r>
            <a:r>
              <a:rPr lang="en-MY" sz="2800" dirty="0" err="1"/>
              <a:t>losk</a:t>
            </a:r>
            <a:r>
              <a:rPr lang="en-MY" sz="2800" dirty="0"/>
              <a:t> release </a:t>
            </a:r>
            <a:r>
              <a:rPr lang="en-MY" sz="2800" dirty="0" err="1"/>
              <a:t>timezone</a:t>
            </a:r>
            <a:endParaRPr lang="en-MY" sz="2800" dirty="0"/>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p:txBody>
      </p:sp>
      <p:sp>
        <p:nvSpPr>
          <p:cNvPr id="11" name="TextBox 10">
            <a:extLst>
              <a:ext uri="{FF2B5EF4-FFF2-40B4-BE49-F238E27FC236}">
                <a16:creationId xmlns:a16="http://schemas.microsoft.com/office/drawing/2014/main" id="{E20FD27B-50A4-4BD5-A7F6-F782FB7ED370}"/>
              </a:ext>
            </a:extLst>
          </p:cNvPr>
          <p:cNvSpPr txBox="1"/>
          <p:nvPr/>
        </p:nvSpPr>
        <p:spPr>
          <a:xfrm>
            <a:off x="1293808" y="4453005"/>
            <a:ext cx="3907865"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User Menu &gt; Door Menu &gt; ALR TZ</a:t>
            </a:r>
          </a:p>
        </p:txBody>
      </p:sp>
      <p:grpSp>
        <p:nvGrpSpPr>
          <p:cNvPr id="18" name="Group 17">
            <a:extLst>
              <a:ext uri="{FF2B5EF4-FFF2-40B4-BE49-F238E27FC236}">
                <a16:creationId xmlns:a16="http://schemas.microsoft.com/office/drawing/2014/main" id="{35C98F7B-99D5-4B8D-9082-8CC2C52B34B6}"/>
              </a:ext>
            </a:extLst>
          </p:cNvPr>
          <p:cNvGrpSpPr/>
          <p:nvPr/>
        </p:nvGrpSpPr>
        <p:grpSpPr>
          <a:xfrm>
            <a:off x="1370012" y="4876800"/>
            <a:ext cx="4341597" cy="1350829"/>
            <a:chOff x="1370012" y="4876800"/>
            <a:chExt cx="4341597" cy="1350829"/>
          </a:xfrm>
        </p:grpSpPr>
        <p:pic>
          <p:nvPicPr>
            <p:cNvPr id="8" name="Picture 7">
              <a:extLst>
                <a:ext uri="{FF2B5EF4-FFF2-40B4-BE49-F238E27FC236}">
                  <a16:creationId xmlns:a16="http://schemas.microsoft.com/office/drawing/2014/main" id="{56608ABA-7C32-4674-B6C8-F6C1108B8800}"/>
                </a:ext>
              </a:extLst>
            </p:cNvPr>
            <p:cNvPicPr>
              <a:picLocks noChangeAspect="1"/>
            </p:cNvPicPr>
            <p:nvPr/>
          </p:nvPicPr>
          <p:blipFill>
            <a:blip r:embed="rId2"/>
            <a:stretch>
              <a:fillRect/>
            </a:stretch>
          </p:blipFill>
          <p:spPr>
            <a:xfrm>
              <a:off x="1370012" y="4876800"/>
              <a:ext cx="4341597" cy="936000"/>
            </a:xfrm>
            <a:prstGeom prst="rect">
              <a:avLst/>
            </a:prstGeom>
          </p:spPr>
        </p:pic>
        <p:cxnSp>
          <p:nvCxnSpPr>
            <p:cNvPr id="10" name="Straight Connector 9">
              <a:extLst>
                <a:ext uri="{FF2B5EF4-FFF2-40B4-BE49-F238E27FC236}">
                  <a16:creationId xmlns:a16="http://schemas.microsoft.com/office/drawing/2014/main" id="{899A75F1-3FBD-418D-8119-05109EBE7814}"/>
                </a:ext>
              </a:extLst>
            </p:cNvPr>
            <p:cNvCxnSpPr>
              <a:cxnSpLocks/>
            </p:cNvCxnSpPr>
            <p:nvPr/>
          </p:nvCxnSpPr>
          <p:spPr>
            <a:xfrm>
              <a:off x="3513508" y="5621677"/>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118F56B-543F-45A8-89EE-A3FFA15A8C1A}"/>
                </a:ext>
              </a:extLst>
            </p:cNvPr>
            <p:cNvSpPr txBox="1"/>
            <p:nvPr/>
          </p:nvSpPr>
          <p:spPr>
            <a:xfrm>
              <a:off x="3148664" y="5847173"/>
              <a:ext cx="729687" cy="369332"/>
            </a:xfrm>
            <a:prstGeom prst="rect">
              <a:avLst/>
            </a:prstGeom>
            <a:noFill/>
          </p:spPr>
          <p:txBody>
            <a:bodyPr wrap="none" rtlCol="0">
              <a:spAutoFit/>
            </a:bodyPr>
            <a:lstStyle/>
            <a:p>
              <a:r>
                <a:rPr lang="en-MY" dirty="0"/>
                <a:t>Timer</a:t>
              </a:r>
            </a:p>
          </p:txBody>
        </p:sp>
        <p:cxnSp>
          <p:nvCxnSpPr>
            <p:cNvPr id="13" name="Straight Connector 12">
              <a:extLst>
                <a:ext uri="{FF2B5EF4-FFF2-40B4-BE49-F238E27FC236}">
                  <a16:creationId xmlns:a16="http://schemas.microsoft.com/office/drawing/2014/main" id="{294DDF49-4C3C-4932-9A79-BED264191231}"/>
                </a:ext>
              </a:extLst>
            </p:cNvPr>
            <p:cNvCxnSpPr/>
            <p:nvPr/>
          </p:nvCxnSpPr>
          <p:spPr>
            <a:xfrm>
              <a:off x="4884208" y="5627068"/>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F2EC285-6599-41B6-B689-E0FB16779FB3}"/>
                </a:ext>
              </a:extLst>
            </p:cNvPr>
            <p:cNvSpPr txBox="1"/>
            <p:nvPr/>
          </p:nvSpPr>
          <p:spPr>
            <a:xfrm>
              <a:off x="4519364" y="5858297"/>
              <a:ext cx="729687" cy="369332"/>
            </a:xfrm>
            <a:prstGeom prst="rect">
              <a:avLst/>
            </a:prstGeom>
            <a:noFill/>
          </p:spPr>
          <p:txBody>
            <a:bodyPr wrap="none" rtlCol="0">
              <a:spAutoFit/>
            </a:bodyPr>
            <a:lstStyle/>
            <a:p>
              <a:r>
                <a:rPr lang="en-MY" dirty="0"/>
                <a:t>Timer</a:t>
              </a:r>
            </a:p>
          </p:txBody>
        </p:sp>
        <p:cxnSp>
          <p:nvCxnSpPr>
            <p:cNvPr id="15" name="Straight Connector 14">
              <a:extLst>
                <a:ext uri="{FF2B5EF4-FFF2-40B4-BE49-F238E27FC236}">
                  <a16:creationId xmlns:a16="http://schemas.microsoft.com/office/drawing/2014/main" id="{C1388AC8-31B8-4A13-8350-F5E330BB32C8}"/>
                </a:ext>
              </a:extLst>
            </p:cNvPr>
            <p:cNvCxnSpPr>
              <a:cxnSpLocks/>
            </p:cNvCxnSpPr>
            <p:nvPr/>
          </p:nvCxnSpPr>
          <p:spPr>
            <a:xfrm>
              <a:off x="2255373" y="5627822"/>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CDEECA7-2649-4F42-A324-2EBC4039312C}"/>
                </a:ext>
              </a:extLst>
            </p:cNvPr>
            <p:cNvSpPr txBox="1"/>
            <p:nvPr/>
          </p:nvSpPr>
          <p:spPr>
            <a:xfrm>
              <a:off x="1826280" y="5844101"/>
              <a:ext cx="819455" cy="369332"/>
            </a:xfrm>
            <a:prstGeom prst="rect">
              <a:avLst/>
            </a:prstGeom>
            <a:noFill/>
          </p:spPr>
          <p:txBody>
            <a:bodyPr wrap="none" rtlCol="0">
              <a:spAutoFit/>
            </a:bodyPr>
            <a:lstStyle/>
            <a:p>
              <a:r>
                <a:rPr lang="en-MY" dirty="0"/>
                <a:t>Door #</a:t>
              </a:r>
            </a:p>
          </p:txBody>
        </p:sp>
      </p:grpSp>
    </p:spTree>
    <p:extLst>
      <p:ext uri="{BB962C8B-B14F-4D97-AF65-F5344CB8AC3E}">
        <p14:creationId xmlns:p14="http://schemas.microsoft.com/office/powerpoint/2010/main" val="14914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PIN DISABLE TZ</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This command is to allow user bypass pin mode and only use card within the period set. Out of the period it will turn to </a:t>
            </a:r>
            <a:r>
              <a:rPr lang="en-MY" sz="2800" dirty="0" err="1"/>
              <a:t>card+pin</a:t>
            </a:r>
            <a:r>
              <a:rPr lang="en-MY" sz="2800" dirty="0"/>
              <a:t> mode.</a:t>
            </a:r>
          </a:p>
          <a:p>
            <a:pPr marL="457200" lvl="1" indent="-457200">
              <a:buFont typeface="Wingdings" panose="05000000000000000000" pitchFamily="2" charset="2"/>
              <a:buChar char="Ø"/>
            </a:pPr>
            <a:r>
              <a:rPr lang="en-MY" sz="2800" dirty="0"/>
              <a:t>For example, during working hour 9am to 5pm only card badging is required to open the door,  and after working hour user require to use </a:t>
            </a:r>
            <a:r>
              <a:rPr lang="en-MY" sz="2800" dirty="0" err="1"/>
              <a:t>card+pin</a:t>
            </a:r>
            <a:r>
              <a:rPr lang="en-MY" sz="2800" dirty="0"/>
              <a:t>.</a:t>
            </a:r>
          </a:p>
          <a:p>
            <a:pPr marL="457200" lvl="1" indent="-457200">
              <a:buFont typeface="Wingdings" panose="05000000000000000000" pitchFamily="2" charset="2"/>
              <a:buChar char="Ø"/>
            </a:pPr>
            <a:r>
              <a:rPr lang="en-MY" sz="2800" dirty="0"/>
              <a:t>To set pin disable </a:t>
            </a:r>
            <a:r>
              <a:rPr lang="en-MY" sz="2800" dirty="0" err="1"/>
              <a:t>tz</a:t>
            </a:r>
            <a:endParaRPr lang="en-MY" sz="2800" dirty="0"/>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p:txBody>
      </p:sp>
      <p:sp>
        <p:nvSpPr>
          <p:cNvPr id="11" name="TextBox 10">
            <a:extLst>
              <a:ext uri="{FF2B5EF4-FFF2-40B4-BE49-F238E27FC236}">
                <a16:creationId xmlns:a16="http://schemas.microsoft.com/office/drawing/2014/main" id="{E20FD27B-50A4-4BD5-A7F6-F782FB7ED370}"/>
              </a:ext>
            </a:extLst>
          </p:cNvPr>
          <p:cNvSpPr txBox="1"/>
          <p:nvPr/>
        </p:nvSpPr>
        <p:spPr>
          <a:xfrm>
            <a:off x="1293808" y="4453005"/>
            <a:ext cx="3984809"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User Menu &gt; Door Menu &gt; APIN TZ</a:t>
            </a:r>
          </a:p>
        </p:txBody>
      </p:sp>
      <p:grpSp>
        <p:nvGrpSpPr>
          <p:cNvPr id="6" name="Group 5">
            <a:extLst>
              <a:ext uri="{FF2B5EF4-FFF2-40B4-BE49-F238E27FC236}">
                <a16:creationId xmlns:a16="http://schemas.microsoft.com/office/drawing/2014/main" id="{0A28F195-3506-4423-A640-B434293BAFF1}"/>
              </a:ext>
            </a:extLst>
          </p:cNvPr>
          <p:cNvGrpSpPr/>
          <p:nvPr/>
        </p:nvGrpSpPr>
        <p:grpSpPr>
          <a:xfrm>
            <a:off x="1217612" y="4817258"/>
            <a:ext cx="4489007" cy="1404841"/>
            <a:chOff x="1217612" y="4817258"/>
            <a:chExt cx="4489007" cy="1404841"/>
          </a:xfrm>
        </p:grpSpPr>
        <p:pic>
          <p:nvPicPr>
            <p:cNvPr id="3" name="Picture 2">
              <a:extLst>
                <a:ext uri="{FF2B5EF4-FFF2-40B4-BE49-F238E27FC236}">
                  <a16:creationId xmlns:a16="http://schemas.microsoft.com/office/drawing/2014/main" id="{051A4CAF-1E40-4FF8-A8F6-7B9EB09B9151}"/>
                </a:ext>
              </a:extLst>
            </p:cNvPr>
            <p:cNvPicPr>
              <a:picLocks noChangeAspect="1"/>
            </p:cNvPicPr>
            <p:nvPr/>
          </p:nvPicPr>
          <p:blipFill>
            <a:blip r:embed="rId2"/>
            <a:stretch>
              <a:fillRect/>
            </a:stretch>
          </p:blipFill>
          <p:spPr>
            <a:xfrm>
              <a:off x="1217612" y="4817258"/>
              <a:ext cx="4489007" cy="972000"/>
            </a:xfrm>
            <a:prstGeom prst="rect">
              <a:avLst/>
            </a:prstGeom>
          </p:spPr>
        </p:pic>
        <p:cxnSp>
          <p:nvCxnSpPr>
            <p:cNvPr id="10" name="Straight Connector 9">
              <a:extLst>
                <a:ext uri="{FF2B5EF4-FFF2-40B4-BE49-F238E27FC236}">
                  <a16:creationId xmlns:a16="http://schemas.microsoft.com/office/drawing/2014/main" id="{899A75F1-3FBD-418D-8119-05109EBE7814}"/>
                </a:ext>
              </a:extLst>
            </p:cNvPr>
            <p:cNvCxnSpPr/>
            <p:nvPr/>
          </p:nvCxnSpPr>
          <p:spPr>
            <a:xfrm>
              <a:off x="3447232" y="5621677"/>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118F56B-543F-45A8-89EE-A3FFA15A8C1A}"/>
                </a:ext>
              </a:extLst>
            </p:cNvPr>
            <p:cNvSpPr txBox="1"/>
            <p:nvPr/>
          </p:nvSpPr>
          <p:spPr>
            <a:xfrm>
              <a:off x="3065470" y="5847173"/>
              <a:ext cx="729687" cy="369332"/>
            </a:xfrm>
            <a:prstGeom prst="rect">
              <a:avLst/>
            </a:prstGeom>
            <a:noFill/>
          </p:spPr>
          <p:txBody>
            <a:bodyPr wrap="none" rtlCol="0">
              <a:spAutoFit/>
            </a:bodyPr>
            <a:lstStyle/>
            <a:p>
              <a:r>
                <a:rPr lang="en-MY" dirty="0"/>
                <a:t>Timer</a:t>
              </a:r>
            </a:p>
          </p:txBody>
        </p:sp>
        <p:cxnSp>
          <p:nvCxnSpPr>
            <p:cNvPr id="13" name="Straight Connector 12">
              <a:extLst>
                <a:ext uri="{FF2B5EF4-FFF2-40B4-BE49-F238E27FC236}">
                  <a16:creationId xmlns:a16="http://schemas.microsoft.com/office/drawing/2014/main" id="{294DDF49-4C3C-4932-9A79-BED264191231}"/>
                </a:ext>
              </a:extLst>
            </p:cNvPr>
            <p:cNvCxnSpPr/>
            <p:nvPr/>
          </p:nvCxnSpPr>
          <p:spPr>
            <a:xfrm>
              <a:off x="4646612" y="5579981"/>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F2EC285-6599-41B6-B689-E0FB16779FB3}"/>
                </a:ext>
              </a:extLst>
            </p:cNvPr>
            <p:cNvSpPr txBox="1"/>
            <p:nvPr/>
          </p:nvSpPr>
          <p:spPr>
            <a:xfrm>
              <a:off x="4281768" y="5823943"/>
              <a:ext cx="729687" cy="369332"/>
            </a:xfrm>
            <a:prstGeom prst="rect">
              <a:avLst/>
            </a:prstGeom>
            <a:noFill/>
          </p:spPr>
          <p:txBody>
            <a:bodyPr wrap="none" rtlCol="0">
              <a:spAutoFit/>
            </a:bodyPr>
            <a:lstStyle/>
            <a:p>
              <a:r>
                <a:rPr lang="en-MY" dirty="0"/>
                <a:t>Timer</a:t>
              </a:r>
            </a:p>
          </p:txBody>
        </p:sp>
        <p:cxnSp>
          <p:nvCxnSpPr>
            <p:cNvPr id="15" name="Straight Connector 14">
              <a:extLst>
                <a:ext uri="{FF2B5EF4-FFF2-40B4-BE49-F238E27FC236}">
                  <a16:creationId xmlns:a16="http://schemas.microsoft.com/office/drawing/2014/main" id="{C1388AC8-31B8-4A13-8350-F5E330BB32C8}"/>
                </a:ext>
              </a:extLst>
            </p:cNvPr>
            <p:cNvCxnSpPr/>
            <p:nvPr/>
          </p:nvCxnSpPr>
          <p:spPr>
            <a:xfrm>
              <a:off x="2292291" y="5621677"/>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CDEECA7-2649-4F42-A324-2EBC4039312C}"/>
                </a:ext>
              </a:extLst>
            </p:cNvPr>
            <p:cNvSpPr txBox="1"/>
            <p:nvPr/>
          </p:nvSpPr>
          <p:spPr>
            <a:xfrm>
              <a:off x="1901023" y="5852767"/>
              <a:ext cx="819455" cy="369332"/>
            </a:xfrm>
            <a:prstGeom prst="rect">
              <a:avLst/>
            </a:prstGeom>
            <a:noFill/>
          </p:spPr>
          <p:txBody>
            <a:bodyPr wrap="none" rtlCol="0">
              <a:spAutoFit/>
            </a:bodyPr>
            <a:lstStyle/>
            <a:p>
              <a:r>
                <a:rPr lang="en-MY" dirty="0"/>
                <a:t>Door #</a:t>
              </a:r>
            </a:p>
          </p:txBody>
        </p:sp>
      </p:grpSp>
    </p:spTree>
    <p:extLst>
      <p:ext uri="{BB962C8B-B14F-4D97-AF65-F5344CB8AC3E}">
        <p14:creationId xmlns:p14="http://schemas.microsoft.com/office/powerpoint/2010/main" val="10556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LRT, Shunt Activation, ALR TZ and Pin Disable TZ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3239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DUAL CARD</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This command is to give higher security where the door will unlock when 2 valid cards badging on the reader. In other words, it requires 2 persons to be present in order to open the door.</a:t>
            </a:r>
          </a:p>
          <a:p>
            <a:pPr marL="457200" lvl="1" indent="-457200">
              <a:buFont typeface="Wingdings" panose="05000000000000000000" pitchFamily="2" charset="2"/>
              <a:buChar char="Ø"/>
            </a:pPr>
            <a:r>
              <a:rPr lang="en-MY" sz="2800" dirty="0"/>
              <a:t>Applicable to high security area like server room, account room and etc.</a:t>
            </a:r>
          </a:p>
          <a:p>
            <a:pPr marL="457200" lvl="1" indent="-457200">
              <a:buFont typeface="Wingdings" panose="05000000000000000000" pitchFamily="2" charset="2"/>
              <a:buChar char="Ø"/>
            </a:pPr>
            <a:r>
              <a:rPr lang="en-MY" sz="2800" dirty="0"/>
              <a:t>To set dual card mode</a:t>
            </a:r>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p:txBody>
      </p:sp>
      <p:sp>
        <p:nvSpPr>
          <p:cNvPr id="11" name="TextBox 10">
            <a:extLst>
              <a:ext uri="{FF2B5EF4-FFF2-40B4-BE49-F238E27FC236}">
                <a16:creationId xmlns:a16="http://schemas.microsoft.com/office/drawing/2014/main" id="{E20FD27B-50A4-4BD5-A7F6-F782FB7ED370}"/>
              </a:ext>
            </a:extLst>
          </p:cNvPr>
          <p:cNvSpPr txBox="1"/>
          <p:nvPr/>
        </p:nvSpPr>
        <p:spPr>
          <a:xfrm>
            <a:off x="1065212" y="4013478"/>
            <a:ext cx="4095993"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Card Menu &gt; Dual Card</a:t>
            </a:r>
          </a:p>
        </p:txBody>
      </p:sp>
      <p:grpSp>
        <p:nvGrpSpPr>
          <p:cNvPr id="7" name="Group 6">
            <a:extLst>
              <a:ext uri="{FF2B5EF4-FFF2-40B4-BE49-F238E27FC236}">
                <a16:creationId xmlns:a16="http://schemas.microsoft.com/office/drawing/2014/main" id="{6F935E2C-58AD-48AF-81A6-B91989666B69}"/>
              </a:ext>
            </a:extLst>
          </p:cNvPr>
          <p:cNvGrpSpPr/>
          <p:nvPr/>
        </p:nvGrpSpPr>
        <p:grpSpPr>
          <a:xfrm>
            <a:off x="1093441" y="4602161"/>
            <a:ext cx="5831062" cy="1339755"/>
            <a:chOff x="1093441" y="4602161"/>
            <a:chExt cx="5831062" cy="1339755"/>
          </a:xfrm>
        </p:grpSpPr>
        <p:pic>
          <p:nvPicPr>
            <p:cNvPr id="6" name="Picture 5">
              <a:extLst>
                <a:ext uri="{FF2B5EF4-FFF2-40B4-BE49-F238E27FC236}">
                  <a16:creationId xmlns:a16="http://schemas.microsoft.com/office/drawing/2014/main" id="{E688A3F0-44A2-4CDF-9FF2-551C3E170C82}"/>
                </a:ext>
              </a:extLst>
            </p:cNvPr>
            <p:cNvPicPr>
              <a:picLocks noChangeAspect="1"/>
            </p:cNvPicPr>
            <p:nvPr/>
          </p:nvPicPr>
          <p:blipFill>
            <a:blip r:embed="rId2"/>
            <a:stretch>
              <a:fillRect/>
            </a:stretch>
          </p:blipFill>
          <p:spPr>
            <a:xfrm>
              <a:off x="1093441" y="4602161"/>
              <a:ext cx="5831062" cy="756000"/>
            </a:xfrm>
            <a:prstGeom prst="rect">
              <a:avLst/>
            </a:prstGeom>
          </p:spPr>
        </p:pic>
        <p:cxnSp>
          <p:nvCxnSpPr>
            <p:cNvPr id="17" name="Straight Connector 16">
              <a:extLst>
                <a:ext uri="{FF2B5EF4-FFF2-40B4-BE49-F238E27FC236}">
                  <a16:creationId xmlns:a16="http://schemas.microsoft.com/office/drawing/2014/main" id="{2A6F5D45-0D57-42A0-8C88-BDADEA872BBE}"/>
                </a:ext>
              </a:extLst>
            </p:cNvPr>
            <p:cNvCxnSpPr/>
            <p:nvPr/>
          </p:nvCxnSpPr>
          <p:spPr>
            <a:xfrm>
              <a:off x="6306856" y="5333550"/>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63EE181-73DC-4549-A61C-51085AFF8550}"/>
                </a:ext>
              </a:extLst>
            </p:cNvPr>
            <p:cNvSpPr txBox="1"/>
            <p:nvPr/>
          </p:nvSpPr>
          <p:spPr>
            <a:xfrm>
              <a:off x="5840670" y="5572584"/>
              <a:ext cx="932371" cy="369332"/>
            </a:xfrm>
            <a:prstGeom prst="rect">
              <a:avLst/>
            </a:prstGeom>
            <a:noFill/>
          </p:spPr>
          <p:txBody>
            <a:bodyPr wrap="none" rtlCol="0">
              <a:spAutoFit/>
            </a:bodyPr>
            <a:lstStyle/>
            <a:p>
              <a:r>
                <a:rPr lang="en-MY" dirty="0"/>
                <a:t>OFF/ON</a:t>
              </a:r>
            </a:p>
          </p:txBody>
        </p:sp>
      </p:grpSp>
    </p:spTree>
    <p:extLst>
      <p:ext uri="{BB962C8B-B14F-4D97-AF65-F5344CB8AC3E}">
        <p14:creationId xmlns:p14="http://schemas.microsoft.com/office/powerpoint/2010/main" val="155492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1751012" y="542018"/>
            <a:ext cx="8382000"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Training Outline (Session 1 – Aug 12)</a:t>
            </a:r>
          </a:p>
        </p:txBody>
      </p:sp>
      <p:sp>
        <p:nvSpPr>
          <p:cNvPr id="14" name="Rectangle 13">
            <a:extLst>
              <a:ext uri="{FF2B5EF4-FFF2-40B4-BE49-F238E27FC236}">
                <a16:creationId xmlns:a16="http://schemas.microsoft.com/office/drawing/2014/main" id="{B9F482F6-925C-4C4E-A8CC-7A3F9298BBC7}"/>
              </a:ext>
            </a:extLst>
          </p:cNvPr>
          <p:cNvSpPr/>
          <p:nvPr/>
        </p:nvSpPr>
        <p:spPr>
          <a:xfrm>
            <a:off x="447390" y="1834679"/>
            <a:ext cx="6256621" cy="3903504"/>
          </a:xfrm>
          <a:prstGeom prst="rect">
            <a:avLst/>
          </a:prstGeom>
        </p:spPr>
        <p:txBody>
          <a:bodyPr wrap="square">
            <a:spAutoFit/>
          </a:bodyPr>
          <a:lstStyle/>
          <a:p>
            <a:pPr marL="342900" lvl="0" indent="-342900">
              <a:lnSpc>
                <a:spcPct val="150000"/>
              </a:lnSpc>
              <a:buFont typeface="Wingdings" panose="05000000000000000000" pitchFamily="2" charset="2"/>
              <a:buChar char="§"/>
            </a:pPr>
            <a:r>
              <a:rPr lang="en-MY" sz="2800" b="1" dirty="0"/>
              <a:t>Introduction of EL2306D</a:t>
            </a:r>
          </a:p>
          <a:p>
            <a:pPr marL="342900" lvl="0" indent="-342900">
              <a:lnSpc>
                <a:spcPct val="150000"/>
              </a:lnSpc>
              <a:buFont typeface="Wingdings" panose="05000000000000000000" pitchFamily="2" charset="2"/>
              <a:buChar char="§"/>
            </a:pPr>
            <a:r>
              <a:rPr lang="en-MY" sz="2800" b="1" dirty="0"/>
              <a:t>EL2306D wiring</a:t>
            </a:r>
          </a:p>
          <a:p>
            <a:pPr marL="342900" lvl="0" indent="-342900">
              <a:lnSpc>
                <a:spcPct val="150000"/>
              </a:lnSpc>
              <a:buFont typeface="Wingdings" panose="05000000000000000000" pitchFamily="2" charset="2"/>
              <a:buChar char="§"/>
            </a:pPr>
            <a:r>
              <a:rPr lang="en-MY" sz="2800" b="1" dirty="0"/>
              <a:t>Quick start command of EL2306D</a:t>
            </a:r>
          </a:p>
          <a:p>
            <a:pPr marL="342900" lvl="0" indent="-342900">
              <a:lnSpc>
                <a:spcPct val="150000"/>
              </a:lnSpc>
              <a:buFont typeface="Wingdings" panose="05000000000000000000" pitchFamily="2" charset="2"/>
              <a:buChar char="§"/>
            </a:pPr>
            <a:r>
              <a:rPr lang="en-MY" sz="2800" b="1" dirty="0"/>
              <a:t>Introduction of </a:t>
            </a:r>
            <a:r>
              <a:rPr lang="en-MY" sz="2800" b="1" dirty="0" err="1"/>
              <a:t>WinPro</a:t>
            </a:r>
            <a:endParaRPr lang="en-MY" sz="2800" b="1" dirty="0"/>
          </a:p>
          <a:p>
            <a:pPr marL="342900" lvl="0" indent="-342900">
              <a:lnSpc>
                <a:spcPct val="150000"/>
              </a:lnSpc>
              <a:buFont typeface="Wingdings" panose="05000000000000000000" pitchFamily="2" charset="2"/>
              <a:buChar char="§"/>
            </a:pPr>
            <a:r>
              <a:rPr lang="en-MY" sz="2800" b="1" dirty="0"/>
              <a:t>SQL 2008 R2 installation</a:t>
            </a:r>
          </a:p>
          <a:p>
            <a:pPr marL="342900" lvl="0" indent="-342900">
              <a:lnSpc>
                <a:spcPct val="150000"/>
              </a:lnSpc>
              <a:buFont typeface="Wingdings" panose="05000000000000000000" pitchFamily="2" charset="2"/>
              <a:buChar char="§"/>
            </a:pPr>
            <a:r>
              <a:rPr lang="en-MY" sz="2800" b="1" dirty="0" err="1"/>
              <a:t>WinPro</a:t>
            </a:r>
            <a:r>
              <a:rPr lang="en-MY" sz="2800" b="1" dirty="0"/>
              <a:t> installation</a:t>
            </a:r>
          </a:p>
        </p:txBody>
      </p:sp>
      <p:sp>
        <p:nvSpPr>
          <p:cNvPr id="3" name="TextBox 2">
            <a:extLst>
              <a:ext uri="{FF2B5EF4-FFF2-40B4-BE49-F238E27FC236}">
                <a16:creationId xmlns:a16="http://schemas.microsoft.com/office/drawing/2014/main" id="{BB1F63EA-9C66-458F-B716-903EB589BFB5}"/>
              </a:ext>
            </a:extLst>
          </p:cNvPr>
          <p:cNvSpPr txBox="1"/>
          <p:nvPr/>
        </p:nvSpPr>
        <p:spPr>
          <a:xfrm>
            <a:off x="6551612" y="1834679"/>
            <a:ext cx="5066708" cy="2610843"/>
          </a:xfrm>
          <a:prstGeom prst="rect">
            <a:avLst/>
          </a:prstGeom>
          <a:noFill/>
        </p:spPr>
        <p:txBody>
          <a:bodyPr wrap="none" rtlCol="0">
            <a:spAutoFit/>
          </a:bodyPr>
          <a:lstStyle/>
          <a:p>
            <a:pPr marL="342900" lvl="0" indent="-342900">
              <a:lnSpc>
                <a:spcPct val="150000"/>
              </a:lnSpc>
              <a:buFont typeface="Wingdings" panose="05000000000000000000" pitchFamily="2" charset="2"/>
              <a:buChar char="§"/>
            </a:pPr>
            <a:r>
              <a:rPr lang="en-MY" sz="2800" b="1" dirty="0"/>
              <a:t>Communication connection </a:t>
            </a:r>
          </a:p>
          <a:p>
            <a:pPr marL="342900" lvl="0" indent="-342900">
              <a:lnSpc>
                <a:spcPct val="150000"/>
              </a:lnSpc>
              <a:buFont typeface="Wingdings" panose="05000000000000000000" pitchFamily="2" charset="2"/>
              <a:buChar char="§"/>
            </a:pPr>
            <a:r>
              <a:rPr lang="en-MY" sz="2800" b="1" dirty="0"/>
              <a:t>Quick start function of </a:t>
            </a:r>
            <a:r>
              <a:rPr lang="en-MY" sz="2800" b="1" dirty="0" err="1"/>
              <a:t>WinPro</a:t>
            </a:r>
            <a:endParaRPr lang="en-MY" sz="2800" b="1" dirty="0"/>
          </a:p>
          <a:p>
            <a:pPr marL="342900" lvl="0" indent="-342900">
              <a:lnSpc>
                <a:spcPct val="150000"/>
              </a:lnSpc>
              <a:buFont typeface="Wingdings" panose="05000000000000000000" pitchFamily="2" charset="2"/>
              <a:buChar char="§"/>
            </a:pPr>
            <a:r>
              <a:rPr lang="en-MY" sz="2800" b="1" dirty="0"/>
              <a:t>Support documents</a:t>
            </a:r>
          </a:p>
          <a:p>
            <a:pPr marL="342900" lvl="0" indent="-342900">
              <a:lnSpc>
                <a:spcPct val="150000"/>
              </a:lnSpc>
              <a:buFont typeface="Wingdings" panose="05000000000000000000" pitchFamily="2" charset="2"/>
              <a:buChar char="§"/>
            </a:pPr>
            <a:r>
              <a:rPr lang="en-MY" sz="2800" b="1" dirty="0"/>
              <a:t>Q&amp;A</a:t>
            </a:r>
          </a:p>
        </p:txBody>
      </p:sp>
      <p:pic>
        <p:nvPicPr>
          <p:cNvPr id="4" name="Picture 3">
            <a:extLst>
              <a:ext uri="{FF2B5EF4-FFF2-40B4-BE49-F238E27FC236}">
                <a16:creationId xmlns:a16="http://schemas.microsoft.com/office/drawing/2014/main" id="{98B67AE6-B1F1-4C42-A850-AD96D70107E6}"/>
              </a:ext>
            </a:extLst>
          </p:cNvPr>
          <p:cNvPicPr>
            <a:picLocks noChangeAspect="1"/>
          </p:cNvPicPr>
          <p:nvPr/>
        </p:nvPicPr>
        <p:blipFill>
          <a:blip r:embed="rId2"/>
          <a:stretch>
            <a:fillRect/>
          </a:stretch>
        </p:blipFill>
        <p:spPr>
          <a:xfrm>
            <a:off x="10209212" y="346528"/>
            <a:ext cx="1242608" cy="1224000"/>
          </a:xfrm>
          <a:prstGeom prst="rect">
            <a:avLst/>
          </a:prstGeom>
        </p:spPr>
      </p:pic>
    </p:spTree>
    <p:extLst>
      <p:ext uri="{BB962C8B-B14F-4D97-AF65-F5344CB8AC3E}">
        <p14:creationId xmlns:p14="http://schemas.microsoft.com/office/powerpoint/2010/main" val="17637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SPECIAL CARD</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This special card is for arm/disarm the sensor and manually ON/OFF the output. </a:t>
            </a:r>
          </a:p>
          <a:p>
            <a:pPr marL="457200" lvl="1" indent="-457200">
              <a:buFont typeface="Wingdings" panose="05000000000000000000" pitchFamily="2" charset="2"/>
              <a:buChar char="Ø"/>
            </a:pPr>
            <a:r>
              <a:rPr lang="en-MY" sz="2800" dirty="0"/>
              <a:t>There are 2 types:</a:t>
            </a:r>
          </a:p>
          <a:p>
            <a:pPr marL="1073150" lvl="1" indent="-447675"/>
            <a:r>
              <a:rPr lang="en-MY" dirty="0"/>
              <a:t>CTYP: Defined by Card Type. Whether the card is recognize as special card or normal user card depends on how the card is encoded. </a:t>
            </a:r>
          </a:p>
          <a:p>
            <a:pPr marL="1073150" lvl="1" indent="-447675"/>
            <a:r>
              <a:rPr lang="en-MY" dirty="0"/>
              <a:t>UDEF: User Defined. You required to type in the range Card ID numbers that the controller will recognize as special card </a:t>
            </a:r>
          </a:p>
          <a:p>
            <a:pPr marL="457200" lvl="1" indent="-457200">
              <a:buFont typeface="Wingdings" panose="05000000000000000000" pitchFamily="2" charset="2"/>
              <a:buChar char="Ø"/>
            </a:pPr>
            <a:r>
              <a:rPr lang="en-MY" sz="2800" dirty="0"/>
              <a:t>To set special card</a:t>
            </a:r>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p:txBody>
      </p:sp>
      <p:sp>
        <p:nvSpPr>
          <p:cNvPr id="11" name="TextBox 10">
            <a:extLst>
              <a:ext uri="{FF2B5EF4-FFF2-40B4-BE49-F238E27FC236}">
                <a16:creationId xmlns:a16="http://schemas.microsoft.com/office/drawing/2014/main" id="{E20FD27B-50A4-4BD5-A7F6-F782FB7ED370}"/>
              </a:ext>
            </a:extLst>
          </p:cNvPr>
          <p:cNvSpPr txBox="1"/>
          <p:nvPr/>
        </p:nvSpPr>
        <p:spPr>
          <a:xfrm>
            <a:off x="1141412" y="4901780"/>
            <a:ext cx="3826689"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Card Menu &gt; </a:t>
            </a:r>
            <a:r>
              <a:rPr lang="en-MY" b="1" i="1" dirty="0" err="1">
                <a:latin typeface="Arial" panose="020B0604020202020204" pitchFamily="34" charset="0"/>
                <a:cs typeface="Arial" panose="020B0604020202020204" pitchFamily="34" charset="0"/>
              </a:rPr>
              <a:t>Spl</a:t>
            </a:r>
            <a:r>
              <a:rPr lang="en-MY" b="1" i="1" dirty="0">
                <a:latin typeface="Arial" panose="020B0604020202020204" pitchFamily="34" charset="0"/>
                <a:cs typeface="Arial" panose="020B0604020202020204" pitchFamily="34" charset="0"/>
              </a:rPr>
              <a:t> </a:t>
            </a:r>
            <a:r>
              <a:rPr lang="en-MY" b="1" i="1" dirty="0" err="1">
                <a:latin typeface="Arial" panose="020B0604020202020204" pitchFamily="34" charset="0"/>
                <a:cs typeface="Arial" panose="020B0604020202020204" pitchFamily="34" charset="0"/>
              </a:rPr>
              <a:t>Crd</a:t>
            </a:r>
            <a:endParaRPr lang="en-MY" b="1"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EE110C5-1379-4B51-AE04-5DCED3B64502}"/>
              </a:ext>
            </a:extLst>
          </p:cNvPr>
          <p:cNvPicPr>
            <a:picLocks noChangeAspect="1"/>
          </p:cNvPicPr>
          <p:nvPr/>
        </p:nvPicPr>
        <p:blipFill>
          <a:blip r:embed="rId2"/>
          <a:stretch>
            <a:fillRect/>
          </a:stretch>
        </p:blipFill>
        <p:spPr>
          <a:xfrm>
            <a:off x="1446212" y="5271112"/>
            <a:ext cx="4253546" cy="1584000"/>
          </a:xfrm>
          <a:prstGeom prst="rect">
            <a:avLst/>
          </a:prstGeom>
        </p:spPr>
      </p:pic>
      <p:pic>
        <p:nvPicPr>
          <p:cNvPr id="8" name="Picture 7">
            <a:extLst>
              <a:ext uri="{FF2B5EF4-FFF2-40B4-BE49-F238E27FC236}">
                <a16:creationId xmlns:a16="http://schemas.microsoft.com/office/drawing/2014/main" id="{CF11392C-2B0B-4A2F-A279-152035FB9793}"/>
              </a:ext>
            </a:extLst>
          </p:cNvPr>
          <p:cNvPicPr>
            <a:picLocks noChangeAspect="1"/>
          </p:cNvPicPr>
          <p:nvPr/>
        </p:nvPicPr>
        <p:blipFill>
          <a:blip r:embed="rId3"/>
          <a:stretch>
            <a:fillRect/>
          </a:stretch>
        </p:blipFill>
        <p:spPr>
          <a:xfrm>
            <a:off x="7086686" y="5264891"/>
            <a:ext cx="3714421" cy="792000"/>
          </a:xfrm>
          <a:prstGeom prst="rect">
            <a:avLst/>
          </a:prstGeom>
        </p:spPr>
      </p:pic>
      <p:sp>
        <p:nvSpPr>
          <p:cNvPr id="12" name="TextBox 11">
            <a:extLst>
              <a:ext uri="{FF2B5EF4-FFF2-40B4-BE49-F238E27FC236}">
                <a16:creationId xmlns:a16="http://schemas.microsoft.com/office/drawing/2014/main" id="{E3FBD641-3B0E-4A13-BD3C-30842885A8AE}"/>
              </a:ext>
            </a:extLst>
          </p:cNvPr>
          <p:cNvSpPr txBox="1"/>
          <p:nvPr/>
        </p:nvSpPr>
        <p:spPr>
          <a:xfrm>
            <a:off x="6513512" y="4851739"/>
            <a:ext cx="5083443" cy="369332"/>
          </a:xfrm>
          <a:prstGeom prst="rect">
            <a:avLst/>
          </a:prstGeom>
          <a:noFill/>
        </p:spPr>
        <p:txBody>
          <a:bodyPr wrap="none" rtlCol="0">
            <a:spAutoFit/>
          </a:bodyPr>
          <a:lstStyle/>
          <a:p>
            <a:r>
              <a:rPr lang="en-MY" dirty="0">
                <a:latin typeface="Arial" panose="020B0604020202020204" pitchFamily="34" charset="0"/>
                <a:cs typeface="Arial" panose="020B0604020202020204" pitchFamily="34" charset="0"/>
              </a:rPr>
              <a:t>If “UDEF” is selected, then the screen will show </a:t>
            </a:r>
            <a:endParaRPr lang="en-MY"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3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INTERLOCKING</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This command is used to interlock reader operation between 2 doors. In other words, you wish to disable the Reader operation when another door opens </a:t>
            </a:r>
          </a:p>
          <a:p>
            <a:pPr marL="457200" lvl="1" indent="-457200">
              <a:buFont typeface="Wingdings" panose="05000000000000000000" pitchFamily="2" charset="2"/>
              <a:buChar char="Ø"/>
            </a:pPr>
            <a:r>
              <a:rPr lang="en-MY" sz="2800" dirty="0"/>
              <a:t>To set interlock</a:t>
            </a:r>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p:txBody>
      </p:sp>
      <p:sp>
        <p:nvSpPr>
          <p:cNvPr id="11" name="TextBox 10">
            <a:extLst>
              <a:ext uri="{FF2B5EF4-FFF2-40B4-BE49-F238E27FC236}">
                <a16:creationId xmlns:a16="http://schemas.microsoft.com/office/drawing/2014/main" id="{E20FD27B-50A4-4BD5-A7F6-F782FB7ED370}"/>
              </a:ext>
            </a:extLst>
          </p:cNvPr>
          <p:cNvSpPr txBox="1"/>
          <p:nvPr/>
        </p:nvSpPr>
        <p:spPr>
          <a:xfrm>
            <a:off x="1039458" y="3360869"/>
            <a:ext cx="4638834"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Sensor Menu &gt; Sensor Type</a:t>
            </a:r>
          </a:p>
        </p:txBody>
      </p:sp>
      <p:sp>
        <p:nvSpPr>
          <p:cNvPr id="12" name="TextBox 11">
            <a:extLst>
              <a:ext uri="{FF2B5EF4-FFF2-40B4-BE49-F238E27FC236}">
                <a16:creationId xmlns:a16="http://schemas.microsoft.com/office/drawing/2014/main" id="{E3FBD641-3B0E-4A13-BD3C-30842885A8AE}"/>
              </a:ext>
            </a:extLst>
          </p:cNvPr>
          <p:cNvSpPr txBox="1"/>
          <p:nvPr/>
        </p:nvSpPr>
        <p:spPr>
          <a:xfrm>
            <a:off x="1019717" y="3648585"/>
            <a:ext cx="3395610" cy="369332"/>
          </a:xfrm>
          <a:prstGeom prst="rect">
            <a:avLst/>
          </a:prstGeom>
          <a:noFill/>
        </p:spPr>
        <p:txBody>
          <a:bodyPr wrap="none" rtlCol="0">
            <a:spAutoFit/>
          </a:bodyPr>
          <a:lstStyle/>
          <a:p>
            <a:r>
              <a:rPr lang="en-MY" dirty="0"/>
              <a:t>Enter the sensor for door number </a:t>
            </a:r>
            <a:endParaRPr lang="en-MY"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773517-FD5D-4228-9483-D7755DD5CFEA}"/>
              </a:ext>
            </a:extLst>
          </p:cNvPr>
          <p:cNvPicPr>
            <a:picLocks noChangeAspect="1"/>
          </p:cNvPicPr>
          <p:nvPr/>
        </p:nvPicPr>
        <p:blipFill>
          <a:blip r:embed="rId2"/>
          <a:stretch>
            <a:fillRect/>
          </a:stretch>
        </p:blipFill>
        <p:spPr>
          <a:xfrm>
            <a:off x="1039458" y="4017917"/>
            <a:ext cx="3889677" cy="828000"/>
          </a:xfrm>
          <a:prstGeom prst="rect">
            <a:avLst/>
          </a:prstGeom>
        </p:spPr>
      </p:pic>
      <p:sp>
        <p:nvSpPr>
          <p:cNvPr id="10" name="TextBox 9">
            <a:extLst>
              <a:ext uri="{FF2B5EF4-FFF2-40B4-BE49-F238E27FC236}">
                <a16:creationId xmlns:a16="http://schemas.microsoft.com/office/drawing/2014/main" id="{E50C5F98-B65B-4887-9280-25000A7BF773}"/>
              </a:ext>
            </a:extLst>
          </p:cNvPr>
          <p:cNvSpPr txBox="1"/>
          <p:nvPr/>
        </p:nvSpPr>
        <p:spPr>
          <a:xfrm>
            <a:off x="1014679" y="4895559"/>
            <a:ext cx="1891865" cy="369332"/>
          </a:xfrm>
          <a:prstGeom prst="rect">
            <a:avLst/>
          </a:prstGeom>
          <a:noFill/>
        </p:spPr>
        <p:txBody>
          <a:bodyPr wrap="none" rtlCol="0">
            <a:spAutoFit/>
          </a:bodyPr>
          <a:lstStyle/>
          <a:p>
            <a:r>
              <a:rPr lang="en-MY" dirty="0"/>
              <a:t>Select sensor type</a:t>
            </a:r>
            <a:endParaRPr lang="en-MY" i="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A427BE5-1EA5-4077-8474-1DBF6E737B24}"/>
              </a:ext>
            </a:extLst>
          </p:cNvPr>
          <p:cNvPicPr>
            <a:picLocks noChangeAspect="1"/>
          </p:cNvPicPr>
          <p:nvPr/>
        </p:nvPicPr>
        <p:blipFill>
          <a:blip r:embed="rId3"/>
          <a:stretch>
            <a:fillRect/>
          </a:stretch>
        </p:blipFill>
        <p:spPr>
          <a:xfrm>
            <a:off x="1012009" y="5218421"/>
            <a:ext cx="4693731" cy="1512000"/>
          </a:xfrm>
          <a:prstGeom prst="rect">
            <a:avLst/>
          </a:prstGeom>
        </p:spPr>
      </p:pic>
      <p:sp>
        <p:nvSpPr>
          <p:cNvPr id="13" name="TextBox 12">
            <a:extLst>
              <a:ext uri="{FF2B5EF4-FFF2-40B4-BE49-F238E27FC236}">
                <a16:creationId xmlns:a16="http://schemas.microsoft.com/office/drawing/2014/main" id="{52660F69-C496-4CA6-9870-2A223AAA7B63}"/>
              </a:ext>
            </a:extLst>
          </p:cNvPr>
          <p:cNvSpPr txBox="1"/>
          <p:nvPr/>
        </p:nvSpPr>
        <p:spPr>
          <a:xfrm>
            <a:off x="6704012" y="2905780"/>
            <a:ext cx="1005403" cy="523220"/>
          </a:xfrm>
          <a:prstGeom prst="rect">
            <a:avLst/>
          </a:prstGeom>
          <a:noFill/>
        </p:spPr>
        <p:txBody>
          <a:bodyPr wrap="none" rtlCol="0">
            <a:spAutoFit/>
          </a:bodyPr>
          <a:lstStyle/>
          <a:p>
            <a:r>
              <a:rPr lang="en-MY" sz="2800" dirty="0">
                <a:cs typeface="Arial" panose="020B0604020202020204" pitchFamily="34" charset="0"/>
              </a:rPr>
              <a:t>Then,</a:t>
            </a:r>
          </a:p>
        </p:txBody>
      </p:sp>
      <p:sp>
        <p:nvSpPr>
          <p:cNvPr id="14" name="TextBox 13">
            <a:extLst>
              <a:ext uri="{FF2B5EF4-FFF2-40B4-BE49-F238E27FC236}">
                <a16:creationId xmlns:a16="http://schemas.microsoft.com/office/drawing/2014/main" id="{A4A069E3-72D7-4872-88CC-BB3B67BFF877}"/>
              </a:ext>
            </a:extLst>
          </p:cNvPr>
          <p:cNvSpPr txBox="1"/>
          <p:nvPr/>
        </p:nvSpPr>
        <p:spPr>
          <a:xfrm>
            <a:off x="6530274" y="3342680"/>
            <a:ext cx="5019323"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Sensor Menu &gt; Operation Mode</a:t>
            </a:r>
          </a:p>
        </p:txBody>
      </p:sp>
      <p:sp>
        <p:nvSpPr>
          <p:cNvPr id="15" name="TextBox 14">
            <a:extLst>
              <a:ext uri="{FF2B5EF4-FFF2-40B4-BE49-F238E27FC236}">
                <a16:creationId xmlns:a16="http://schemas.microsoft.com/office/drawing/2014/main" id="{F155D7E1-1A18-4466-9ADA-1FF3CDBD0D04}"/>
              </a:ext>
            </a:extLst>
          </p:cNvPr>
          <p:cNvSpPr txBox="1"/>
          <p:nvPr/>
        </p:nvSpPr>
        <p:spPr>
          <a:xfrm>
            <a:off x="6510534" y="3648585"/>
            <a:ext cx="3395610" cy="369332"/>
          </a:xfrm>
          <a:prstGeom prst="rect">
            <a:avLst/>
          </a:prstGeom>
          <a:noFill/>
        </p:spPr>
        <p:txBody>
          <a:bodyPr wrap="none" rtlCol="0">
            <a:spAutoFit/>
          </a:bodyPr>
          <a:lstStyle/>
          <a:p>
            <a:r>
              <a:rPr lang="en-MY" dirty="0"/>
              <a:t>Enter the sensor for door number </a:t>
            </a:r>
            <a:endParaRPr lang="en-MY" i="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D54B60CD-553A-4AFA-B27D-96B026BB56B0}"/>
              </a:ext>
            </a:extLst>
          </p:cNvPr>
          <p:cNvPicPr>
            <a:picLocks noChangeAspect="1"/>
          </p:cNvPicPr>
          <p:nvPr/>
        </p:nvPicPr>
        <p:blipFill>
          <a:blip r:embed="rId4"/>
          <a:stretch>
            <a:fillRect/>
          </a:stretch>
        </p:blipFill>
        <p:spPr>
          <a:xfrm>
            <a:off x="6627812" y="4017917"/>
            <a:ext cx="3823969" cy="828000"/>
          </a:xfrm>
          <a:prstGeom prst="rect">
            <a:avLst/>
          </a:prstGeom>
        </p:spPr>
      </p:pic>
      <p:sp>
        <p:nvSpPr>
          <p:cNvPr id="18" name="TextBox 17">
            <a:extLst>
              <a:ext uri="{FF2B5EF4-FFF2-40B4-BE49-F238E27FC236}">
                <a16:creationId xmlns:a16="http://schemas.microsoft.com/office/drawing/2014/main" id="{B40BB6D7-FA1F-41F8-B59A-553152CAB40A}"/>
              </a:ext>
            </a:extLst>
          </p:cNvPr>
          <p:cNvSpPr txBox="1"/>
          <p:nvPr/>
        </p:nvSpPr>
        <p:spPr>
          <a:xfrm>
            <a:off x="6530274" y="4900094"/>
            <a:ext cx="2389950" cy="369332"/>
          </a:xfrm>
          <a:prstGeom prst="rect">
            <a:avLst/>
          </a:prstGeom>
          <a:noFill/>
        </p:spPr>
        <p:txBody>
          <a:bodyPr wrap="none" rtlCol="0">
            <a:spAutoFit/>
          </a:bodyPr>
          <a:lstStyle/>
          <a:p>
            <a:r>
              <a:rPr lang="en-MY" dirty="0"/>
              <a:t>Select sensor operation</a:t>
            </a:r>
            <a:endParaRPr lang="en-MY" i="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8F97FB9-118F-461D-B2A1-1F50AA76683C}"/>
              </a:ext>
            </a:extLst>
          </p:cNvPr>
          <p:cNvPicPr>
            <a:picLocks noChangeAspect="1"/>
          </p:cNvPicPr>
          <p:nvPr/>
        </p:nvPicPr>
        <p:blipFill>
          <a:blip r:embed="rId5"/>
          <a:stretch>
            <a:fillRect/>
          </a:stretch>
        </p:blipFill>
        <p:spPr>
          <a:xfrm>
            <a:off x="6505741" y="5218421"/>
            <a:ext cx="3946040" cy="1404000"/>
          </a:xfrm>
          <a:prstGeom prst="rect">
            <a:avLst/>
          </a:prstGeom>
        </p:spPr>
      </p:pic>
    </p:spTree>
    <p:extLst>
      <p:ext uri="{BB962C8B-B14F-4D97-AF65-F5344CB8AC3E}">
        <p14:creationId xmlns:p14="http://schemas.microsoft.com/office/powerpoint/2010/main" val="3984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P spid="13" grpId="0"/>
      <p:bldP spid="14" grpId="0"/>
      <p:bldP spid="1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B962DF6E-7EB1-461C-A552-7822E3FE6462}"/>
              </a:ext>
            </a:extLst>
          </p:cNvPr>
          <p:cNvPicPr>
            <a:picLocks noChangeAspect="1"/>
          </p:cNvPicPr>
          <p:nvPr/>
        </p:nvPicPr>
        <p:blipFill>
          <a:blip r:embed="rId2"/>
          <a:stretch>
            <a:fillRect/>
          </a:stretch>
        </p:blipFill>
        <p:spPr>
          <a:xfrm>
            <a:off x="556693" y="2133600"/>
            <a:ext cx="2466975" cy="3733800"/>
          </a:xfrm>
          <a:prstGeom prst="rect">
            <a:avLst/>
          </a:prstGeom>
        </p:spPr>
      </p:pic>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3032763" y="5292587"/>
            <a:ext cx="6234553" cy="1759226"/>
          </a:xfrm>
        </p:spPr>
        <p:txBody>
          <a:bodyPr/>
          <a:lstStyle/>
          <a:p>
            <a:r>
              <a:rPr lang="en-MY" b="1" dirty="0">
                <a:latin typeface="Andalus" panose="02020603050405020304" pitchFamily="18" charset="-78"/>
                <a:cs typeface="Andalus" panose="02020603050405020304" pitchFamily="18" charset="-78"/>
              </a:rPr>
              <a:t>INTERLOCK WIRING</a:t>
            </a:r>
            <a:endParaRPr lang="en-MY" dirty="0"/>
          </a:p>
        </p:txBody>
      </p:sp>
      <p:pic>
        <p:nvPicPr>
          <p:cNvPr id="7" name="Picture 6">
            <a:extLst>
              <a:ext uri="{FF2B5EF4-FFF2-40B4-BE49-F238E27FC236}">
                <a16:creationId xmlns:a16="http://schemas.microsoft.com/office/drawing/2014/main" id="{A8761282-99E2-4ABF-9364-3F29F319AB81}"/>
              </a:ext>
            </a:extLst>
          </p:cNvPr>
          <p:cNvPicPr>
            <a:picLocks noChangeAspect="1"/>
          </p:cNvPicPr>
          <p:nvPr/>
        </p:nvPicPr>
        <p:blipFill>
          <a:blip r:embed="rId3"/>
          <a:stretch>
            <a:fillRect/>
          </a:stretch>
        </p:blipFill>
        <p:spPr>
          <a:xfrm>
            <a:off x="3808412" y="609600"/>
            <a:ext cx="4320085" cy="5112000"/>
          </a:xfrm>
          <a:prstGeom prst="rect">
            <a:avLst/>
          </a:prstGeom>
        </p:spPr>
      </p:pic>
      <p:cxnSp>
        <p:nvCxnSpPr>
          <p:cNvPr id="21" name="Straight Connector 20">
            <a:extLst>
              <a:ext uri="{FF2B5EF4-FFF2-40B4-BE49-F238E27FC236}">
                <a16:creationId xmlns:a16="http://schemas.microsoft.com/office/drawing/2014/main" id="{864E61FC-2C75-4EEB-BD3B-FC05619B153B}"/>
              </a:ext>
            </a:extLst>
          </p:cNvPr>
          <p:cNvCxnSpPr>
            <a:cxnSpLocks/>
          </p:cNvCxnSpPr>
          <p:nvPr/>
        </p:nvCxnSpPr>
        <p:spPr>
          <a:xfrm>
            <a:off x="2970212" y="4114800"/>
            <a:ext cx="10487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E207C-3343-494F-9898-488E8FBD3083}"/>
              </a:ext>
            </a:extLst>
          </p:cNvPr>
          <p:cNvCxnSpPr>
            <a:cxnSpLocks/>
          </p:cNvCxnSpPr>
          <p:nvPr/>
        </p:nvCxnSpPr>
        <p:spPr>
          <a:xfrm>
            <a:off x="2970212" y="3879574"/>
            <a:ext cx="10487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B92C565-D260-4CD7-B540-ABCCC01C59ED}"/>
              </a:ext>
            </a:extLst>
          </p:cNvPr>
          <p:cNvSpPr txBox="1"/>
          <p:nvPr/>
        </p:nvSpPr>
        <p:spPr>
          <a:xfrm>
            <a:off x="3123680" y="4090817"/>
            <a:ext cx="940556" cy="369332"/>
          </a:xfrm>
          <a:prstGeom prst="rect">
            <a:avLst/>
          </a:prstGeom>
          <a:noFill/>
        </p:spPr>
        <p:txBody>
          <a:bodyPr wrap="square" rtlCol="0">
            <a:spAutoFit/>
          </a:bodyPr>
          <a:lstStyle/>
          <a:p>
            <a:r>
              <a:rPr lang="en-MY" dirty="0"/>
              <a:t>DOOR</a:t>
            </a:r>
          </a:p>
        </p:txBody>
      </p:sp>
      <p:sp>
        <p:nvSpPr>
          <p:cNvPr id="34" name="TextBox 33">
            <a:extLst>
              <a:ext uri="{FF2B5EF4-FFF2-40B4-BE49-F238E27FC236}">
                <a16:creationId xmlns:a16="http://schemas.microsoft.com/office/drawing/2014/main" id="{1C57E384-9013-4CB5-8EAC-0031A9C6EF68}"/>
              </a:ext>
            </a:extLst>
          </p:cNvPr>
          <p:cNvSpPr txBox="1"/>
          <p:nvPr/>
        </p:nvSpPr>
        <p:spPr>
          <a:xfrm>
            <a:off x="3302604" y="3800323"/>
            <a:ext cx="757122" cy="369332"/>
          </a:xfrm>
          <a:prstGeom prst="rect">
            <a:avLst/>
          </a:prstGeom>
          <a:noFill/>
        </p:spPr>
        <p:txBody>
          <a:bodyPr wrap="square" rtlCol="0">
            <a:spAutoFit/>
          </a:bodyPr>
          <a:lstStyle/>
          <a:p>
            <a:r>
              <a:rPr lang="en-MY" dirty="0"/>
              <a:t>12V</a:t>
            </a:r>
          </a:p>
        </p:txBody>
      </p:sp>
      <p:cxnSp>
        <p:nvCxnSpPr>
          <p:cNvPr id="35" name="Straight Connector 34">
            <a:extLst>
              <a:ext uri="{FF2B5EF4-FFF2-40B4-BE49-F238E27FC236}">
                <a16:creationId xmlns:a16="http://schemas.microsoft.com/office/drawing/2014/main" id="{25A7E85A-8E2C-463B-A138-A477DAF1E3C9}"/>
              </a:ext>
            </a:extLst>
          </p:cNvPr>
          <p:cNvCxnSpPr>
            <a:cxnSpLocks/>
          </p:cNvCxnSpPr>
          <p:nvPr/>
        </p:nvCxnSpPr>
        <p:spPr>
          <a:xfrm>
            <a:off x="1522412" y="228600"/>
            <a:ext cx="480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96691E-0793-45D6-ABEB-DEF4D5BB2132}"/>
              </a:ext>
            </a:extLst>
          </p:cNvPr>
          <p:cNvCxnSpPr>
            <a:cxnSpLocks/>
          </p:cNvCxnSpPr>
          <p:nvPr/>
        </p:nvCxnSpPr>
        <p:spPr>
          <a:xfrm>
            <a:off x="6309708" y="212356"/>
            <a:ext cx="1931" cy="7188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BC1F38-64D3-47EB-9E82-858B68D5AA43}"/>
              </a:ext>
            </a:extLst>
          </p:cNvPr>
          <p:cNvCxnSpPr>
            <a:cxnSpLocks/>
          </p:cNvCxnSpPr>
          <p:nvPr/>
        </p:nvCxnSpPr>
        <p:spPr>
          <a:xfrm>
            <a:off x="1522412" y="228600"/>
            <a:ext cx="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557EBD5-7552-407C-BE8F-5B5E7FCADB15}"/>
              </a:ext>
            </a:extLst>
          </p:cNvPr>
          <p:cNvCxnSpPr>
            <a:cxnSpLocks/>
          </p:cNvCxnSpPr>
          <p:nvPr/>
        </p:nvCxnSpPr>
        <p:spPr>
          <a:xfrm>
            <a:off x="6398045" y="152400"/>
            <a:ext cx="0" cy="787561"/>
          </a:xfrm>
          <a:prstGeom prst="line">
            <a:avLst/>
          </a:prstGeom>
          <a:ln w="38100">
            <a:solidFill>
              <a:srgbClr val="00B49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0078F3E-DD2E-47DF-AE79-AC43E26104A8}"/>
              </a:ext>
            </a:extLst>
          </p:cNvPr>
          <p:cNvCxnSpPr>
            <a:cxnSpLocks/>
          </p:cNvCxnSpPr>
          <p:nvPr/>
        </p:nvCxnSpPr>
        <p:spPr>
          <a:xfrm>
            <a:off x="1317128" y="152400"/>
            <a:ext cx="5080917" cy="10041"/>
          </a:xfrm>
          <a:prstGeom prst="line">
            <a:avLst/>
          </a:prstGeom>
          <a:ln w="38100">
            <a:solidFill>
              <a:srgbClr val="00B49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03F3798-8A99-4D25-B58C-EB6A312C071E}"/>
              </a:ext>
            </a:extLst>
          </p:cNvPr>
          <p:cNvCxnSpPr>
            <a:cxnSpLocks/>
          </p:cNvCxnSpPr>
          <p:nvPr/>
        </p:nvCxnSpPr>
        <p:spPr>
          <a:xfrm flipH="1">
            <a:off x="1332446" y="152400"/>
            <a:ext cx="11126" cy="2057400"/>
          </a:xfrm>
          <a:prstGeom prst="line">
            <a:avLst/>
          </a:prstGeom>
          <a:ln w="38100">
            <a:solidFill>
              <a:srgbClr val="00B49F"/>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55D8B22-94A5-464A-B861-4EC1D9BBAB55}"/>
              </a:ext>
            </a:extLst>
          </p:cNvPr>
          <p:cNvSpPr txBox="1"/>
          <p:nvPr/>
        </p:nvSpPr>
        <p:spPr>
          <a:xfrm>
            <a:off x="5280301" y="589842"/>
            <a:ext cx="282700" cy="369332"/>
          </a:xfrm>
          <a:prstGeom prst="rect">
            <a:avLst/>
          </a:prstGeom>
          <a:noFill/>
        </p:spPr>
        <p:txBody>
          <a:bodyPr wrap="square" rtlCol="0">
            <a:spAutoFit/>
          </a:bodyPr>
          <a:lstStyle/>
          <a:p>
            <a:r>
              <a:rPr lang="en-MY" dirty="0"/>
              <a:t>9</a:t>
            </a:r>
          </a:p>
        </p:txBody>
      </p:sp>
      <p:sp>
        <p:nvSpPr>
          <p:cNvPr id="55" name="TextBox 54">
            <a:extLst>
              <a:ext uri="{FF2B5EF4-FFF2-40B4-BE49-F238E27FC236}">
                <a16:creationId xmlns:a16="http://schemas.microsoft.com/office/drawing/2014/main" id="{81E9AEB8-78F5-4FEC-B26D-4D8AE37F941F}"/>
              </a:ext>
            </a:extLst>
          </p:cNvPr>
          <p:cNvSpPr txBox="1"/>
          <p:nvPr/>
        </p:nvSpPr>
        <p:spPr>
          <a:xfrm>
            <a:off x="5604551" y="606386"/>
            <a:ext cx="260447" cy="369332"/>
          </a:xfrm>
          <a:prstGeom prst="rect">
            <a:avLst/>
          </a:prstGeom>
          <a:noFill/>
        </p:spPr>
        <p:txBody>
          <a:bodyPr wrap="square" rtlCol="0">
            <a:spAutoFit/>
          </a:bodyPr>
          <a:lstStyle/>
          <a:p>
            <a:r>
              <a:rPr lang="en-MY" dirty="0"/>
              <a:t>8</a:t>
            </a:r>
          </a:p>
        </p:txBody>
      </p:sp>
      <p:cxnSp>
        <p:nvCxnSpPr>
          <p:cNvPr id="67" name="Straight Connector 66">
            <a:extLst>
              <a:ext uri="{FF2B5EF4-FFF2-40B4-BE49-F238E27FC236}">
                <a16:creationId xmlns:a16="http://schemas.microsoft.com/office/drawing/2014/main" id="{AA0FA60D-2D15-4499-BA91-2C2F8706C52B}"/>
              </a:ext>
            </a:extLst>
          </p:cNvPr>
          <p:cNvCxnSpPr>
            <a:cxnSpLocks/>
          </p:cNvCxnSpPr>
          <p:nvPr/>
        </p:nvCxnSpPr>
        <p:spPr>
          <a:xfrm>
            <a:off x="3261854" y="3581400"/>
            <a:ext cx="80238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CA1F52-8658-499F-919E-92B6A219E4FC}"/>
              </a:ext>
            </a:extLst>
          </p:cNvPr>
          <p:cNvCxnSpPr>
            <a:cxnSpLocks/>
          </p:cNvCxnSpPr>
          <p:nvPr/>
        </p:nvCxnSpPr>
        <p:spPr>
          <a:xfrm>
            <a:off x="3261854" y="3581400"/>
            <a:ext cx="0" cy="29817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B2803064-0102-4094-886E-37FFD2233A66}"/>
              </a:ext>
            </a:extLst>
          </p:cNvPr>
          <p:cNvSpPr/>
          <p:nvPr/>
        </p:nvSpPr>
        <p:spPr>
          <a:xfrm>
            <a:off x="3195332" y="3753915"/>
            <a:ext cx="133042" cy="1643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74" name="Straight Connector 73">
            <a:extLst>
              <a:ext uri="{FF2B5EF4-FFF2-40B4-BE49-F238E27FC236}">
                <a16:creationId xmlns:a16="http://schemas.microsoft.com/office/drawing/2014/main" id="{E89252D4-2E12-47AE-8555-45311F45EB5F}"/>
              </a:ext>
            </a:extLst>
          </p:cNvPr>
          <p:cNvCxnSpPr>
            <a:cxnSpLocks/>
          </p:cNvCxnSpPr>
          <p:nvPr/>
        </p:nvCxnSpPr>
        <p:spPr>
          <a:xfrm>
            <a:off x="3261853" y="3435626"/>
            <a:ext cx="77975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E6CFAC0-2B19-4EFC-940E-EED07FFA322E}"/>
              </a:ext>
            </a:extLst>
          </p:cNvPr>
          <p:cNvCxnSpPr>
            <a:cxnSpLocks/>
          </p:cNvCxnSpPr>
          <p:nvPr/>
        </p:nvCxnSpPr>
        <p:spPr>
          <a:xfrm>
            <a:off x="3261853" y="2939895"/>
            <a:ext cx="3897" cy="4891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5DFD23D-E3D1-4407-AE71-F64D3D055901}"/>
              </a:ext>
            </a:extLst>
          </p:cNvPr>
          <p:cNvCxnSpPr>
            <a:cxnSpLocks/>
          </p:cNvCxnSpPr>
          <p:nvPr/>
        </p:nvCxnSpPr>
        <p:spPr>
          <a:xfrm>
            <a:off x="2508204" y="2971800"/>
            <a:ext cx="77975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C35C7C7-B877-4E36-8A8E-343D68DFD94C}"/>
              </a:ext>
            </a:extLst>
          </p:cNvPr>
          <p:cNvCxnSpPr>
            <a:cxnSpLocks/>
          </p:cNvCxnSpPr>
          <p:nvPr/>
        </p:nvCxnSpPr>
        <p:spPr>
          <a:xfrm>
            <a:off x="2515585" y="3124200"/>
            <a:ext cx="4546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FC3C573-D789-4BBA-BF29-85784C4AF4BC}"/>
              </a:ext>
            </a:extLst>
          </p:cNvPr>
          <p:cNvCxnSpPr>
            <a:cxnSpLocks/>
          </p:cNvCxnSpPr>
          <p:nvPr/>
        </p:nvCxnSpPr>
        <p:spPr>
          <a:xfrm>
            <a:off x="2970212" y="3118953"/>
            <a:ext cx="0" cy="310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875AEDE-1927-41B4-A515-7B03899067C2}"/>
              </a:ext>
            </a:extLst>
          </p:cNvPr>
          <p:cNvSpPr txBox="1"/>
          <p:nvPr/>
        </p:nvSpPr>
        <p:spPr>
          <a:xfrm>
            <a:off x="2428309" y="3253553"/>
            <a:ext cx="757122" cy="369332"/>
          </a:xfrm>
          <a:prstGeom prst="rect">
            <a:avLst/>
          </a:prstGeom>
          <a:noFill/>
        </p:spPr>
        <p:txBody>
          <a:bodyPr wrap="square" rtlCol="0">
            <a:spAutoFit/>
          </a:bodyPr>
          <a:lstStyle/>
          <a:p>
            <a:r>
              <a:rPr lang="en-MY" dirty="0"/>
              <a:t>GND</a:t>
            </a:r>
          </a:p>
        </p:txBody>
      </p:sp>
      <p:pic>
        <p:nvPicPr>
          <p:cNvPr id="89" name="Picture 88">
            <a:extLst>
              <a:ext uri="{FF2B5EF4-FFF2-40B4-BE49-F238E27FC236}">
                <a16:creationId xmlns:a16="http://schemas.microsoft.com/office/drawing/2014/main" id="{E1562A7A-047A-47CC-A587-D7EE8EAEEEBE}"/>
              </a:ext>
            </a:extLst>
          </p:cNvPr>
          <p:cNvPicPr>
            <a:picLocks noChangeAspect="1"/>
          </p:cNvPicPr>
          <p:nvPr/>
        </p:nvPicPr>
        <p:blipFill>
          <a:blip r:embed="rId4"/>
          <a:stretch>
            <a:fillRect/>
          </a:stretch>
        </p:blipFill>
        <p:spPr>
          <a:xfrm>
            <a:off x="9197147" y="2076450"/>
            <a:ext cx="2552700" cy="3790950"/>
          </a:xfrm>
          <a:prstGeom prst="rect">
            <a:avLst/>
          </a:prstGeom>
        </p:spPr>
      </p:pic>
      <p:cxnSp>
        <p:nvCxnSpPr>
          <p:cNvPr id="103" name="Straight Connector 102">
            <a:extLst>
              <a:ext uri="{FF2B5EF4-FFF2-40B4-BE49-F238E27FC236}">
                <a16:creationId xmlns:a16="http://schemas.microsoft.com/office/drawing/2014/main" id="{DBB80000-B056-48C7-8D8A-7C52E9838DD5}"/>
              </a:ext>
            </a:extLst>
          </p:cNvPr>
          <p:cNvCxnSpPr>
            <a:cxnSpLocks/>
          </p:cNvCxnSpPr>
          <p:nvPr/>
        </p:nvCxnSpPr>
        <p:spPr>
          <a:xfrm>
            <a:off x="5641411" y="457200"/>
            <a:ext cx="0" cy="497229"/>
          </a:xfrm>
          <a:prstGeom prst="line">
            <a:avLst/>
          </a:prstGeom>
          <a:ln w="38100">
            <a:solidFill>
              <a:srgbClr val="60C3A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A59AC55-DC8F-4592-94C3-7EACD0BF46A4}"/>
              </a:ext>
            </a:extLst>
          </p:cNvPr>
          <p:cNvCxnSpPr>
            <a:cxnSpLocks/>
          </p:cNvCxnSpPr>
          <p:nvPr/>
        </p:nvCxnSpPr>
        <p:spPr>
          <a:xfrm>
            <a:off x="5641411" y="457200"/>
            <a:ext cx="4600338" cy="0"/>
          </a:xfrm>
          <a:prstGeom prst="line">
            <a:avLst/>
          </a:prstGeom>
          <a:ln w="38100">
            <a:solidFill>
              <a:srgbClr val="00B49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83E840D-BAD3-4D8E-BA68-BA2DEF4F77CE}"/>
              </a:ext>
            </a:extLst>
          </p:cNvPr>
          <p:cNvCxnSpPr>
            <a:cxnSpLocks/>
          </p:cNvCxnSpPr>
          <p:nvPr/>
        </p:nvCxnSpPr>
        <p:spPr>
          <a:xfrm>
            <a:off x="10241749" y="457200"/>
            <a:ext cx="0" cy="1744317"/>
          </a:xfrm>
          <a:prstGeom prst="line">
            <a:avLst/>
          </a:prstGeom>
          <a:ln w="38100">
            <a:solidFill>
              <a:srgbClr val="00B49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052BEA-DACB-40BE-B465-68D71D43C660}"/>
              </a:ext>
            </a:extLst>
          </p:cNvPr>
          <p:cNvCxnSpPr>
            <a:cxnSpLocks/>
          </p:cNvCxnSpPr>
          <p:nvPr/>
        </p:nvCxnSpPr>
        <p:spPr>
          <a:xfrm>
            <a:off x="5561012" y="364755"/>
            <a:ext cx="0" cy="5664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DCFD929-A244-41C6-A087-2B6EC1C50163}"/>
              </a:ext>
            </a:extLst>
          </p:cNvPr>
          <p:cNvCxnSpPr>
            <a:cxnSpLocks/>
          </p:cNvCxnSpPr>
          <p:nvPr/>
        </p:nvCxnSpPr>
        <p:spPr>
          <a:xfrm>
            <a:off x="5561012" y="364755"/>
            <a:ext cx="487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54229FD-8703-480D-9595-CC839E54D77A}"/>
              </a:ext>
            </a:extLst>
          </p:cNvPr>
          <p:cNvCxnSpPr>
            <a:cxnSpLocks/>
          </p:cNvCxnSpPr>
          <p:nvPr/>
        </p:nvCxnSpPr>
        <p:spPr>
          <a:xfrm>
            <a:off x="10437812" y="364755"/>
            <a:ext cx="0" cy="18450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9D8721FD-746E-453C-8250-232C3AFD3AFF}"/>
              </a:ext>
            </a:extLst>
          </p:cNvPr>
          <p:cNvSpPr txBox="1"/>
          <p:nvPr/>
        </p:nvSpPr>
        <p:spPr>
          <a:xfrm flipH="1">
            <a:off x="6387094" y="598771"/>
            <a:ext cx="314726" cy="369332"/>
          </a:xfrm>
          <a:prstGeom prst="rect">
            <a:avLst/>
          </a:prstGeom>
          <a:noFill/>
        </p:spPr>
        <p:txBody>
          <a:bodyPr wrap="square" rtlCol="0">
            <a:spAutoFit/>
          </a:bodyPr>
          <a:lstStyle/>
          <a:p>
            <a:r>
              <a:rPr lang="en-MY" dirty="0"/>
              <a:t>8</a:t>
            </a:r>
          </a:p>
        </p:txBody>
      </p:sp>
      <p:sp>
        <p:nvSpPr>
          <p:cNvPr id="115" name="TextBox 114">
            <a:extLst>
              <a:ext uri="{FF2B5EF4-FFF2-40B4-BE49-F238E27FC236}">
                <a16:creationId xmlns:a16="http://schemas.microsoft.com/office/drawing/2014/main" id="{60A6E717-D1CE-4D67-B01B-19BECDEBB6C2}"/>
              </a:ext>
            </a:extLst>
          </p:cNvPr>
          <p:cNvSpPr txBox="1"/>
          <p:nvPr/>
        </p:nvSpPr>
        <p:spPr>
          <a:xfrm>
            <a:off x="6049682" y="600029"/>
            <a:ext cx="282700" cy="369332"/>
          </a:xfrm>
          <a:prstGeom prst="rect">
            <a:avLst/>
          </a:prstGeom>
          <a:noFill/>
        </p:spPr>
        <p:txBody>
          <a:bodyPr wrap="square" rtlCol="0">
            <a:spAutoFit/>
          </a:bodyPr>
          <a:lstStyle/>
          <a:p>
            <a:r>
              <a:rPr lang="en-MY" dirty="0"/>
              <a:t>9</a:t>
            </a:r>
          </a:p>
        </p:txBody>
      </p:sp>
      <p:sp>
        <p:nvSpPr>
          <p:cNvPr id="116" name="TextBox 115">
            <a:extLst>
              <a:ext uri="{FF2B5EF4-FFF2-40B4-BE49-F238E27FC236}">
                <a16:creationId xmlns:a16="http://schemas.microsoft.com/office/drawing/2014/main" id="{8AA8031B-45F1-4FC2-9D92-984A1C7E325F}"/>
              </a:ext>
            </a:extLst>
          </p:cNvPr>
          <p:cNvSpPr txBox="1"/>
          <p:nvPr/>
        </p:nvSpPr>
        <p:spPr>
          <a:xfrm>
            <a:off x="3348352" y="3114058"/>
            <a:ext cx="757122" cy="369332"/>
          </a:xfrm>
          <a:prstGeom prst="rect">
            <a:avLst/>
          </a:prstGeom>
          <a:noFill/>
        </p:spPr>
        <p:txBody>
          <a:bodyPr wrap="square" rtlCol="0">
            <a:spAutoFit/>
          </a:bodyPr>
          <a:lstStyle/>
          <a:p>
            <a:r>
              <a:rPr lang="en-MY" dirty="0"/>
              <a:t>NC</a:t>
            </a:r>
          </a:p>
        </p:txBody>
      </p:sp>
      <p:cxnSp>
        <p:nvCxnSpPr>
          <p:cNvPr id="117" name="Straight Connector 116">
            <a:extLst>
              <a:ext uri="{FF2B5EF4-FFF2-40B4-BE49-F238E27FC236}">
                <a16:creationId xmlns:a16="http://schemas.microsoft.com/office/drawing/2014/main" id="{28EBEFD2-7718-4F75-AB0E-8AD7A3018847}"/>
              </a:ext>
            </a:extLst>
          </p:cNvPr>
          <p:cNvCxnSpPr>
            <a:cxnSpLocks/>
          </p:cNvCxnSpPr>
          <p:nvPr/>
        </p:nvCxnSpPr>
        <p:spPr>
          <a:xfrm>
            <a:off x="8609012" y="3118953"/>
            <a:ext cx="739961" cy="35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3EF4096-4BA7-4274-ACCA-B7DFC32E3317}"/>
              </a:ext>
            </a:extLst>
          </p:cNvPr>
          <p:cNvCxnSpPr>
            <a:cxnSpLocks/>
          </p:cNvCxnSpPr>
          <p:nvPr/>
        </p:nvCxnSpPr>
        <p:spPr>
          <a:xfrm>
            <a:off x="8643537" y="3078126"/>
            <a:ext cx="0" cy="893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1790924-82EB-4A70-9CBE-A719E167E347}"/>
              </a:ext>
            </a:extLst>
          </p:cNvPr>
          <p:cNvCxnSpPr>
            <a:cxnSpLocks/>
          </p:cNvCxnSpPr>
          <p:nvPr/>
        </p:nvCxnSpPr>
        <p:spPr>
          <a:xfrm>
            <a:off x="7903576" y="3951381"/>
            <a:ext cx="739961" cy="35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5A740832-469B-473A-A834-A111D62DFEF4}"/>
              </a:ext>
            </a:extLst>
          </p:cNvPr>
          <p:cNvSpPr txBox="1"/>
          <p:nvPr/>
        </p:nvSpPr>
        <p:spPr>
          <a:xfrm>
            <a:off x="7915739" y="3525436"/>
            <a:ext cx="940556" cy="369332"/>
          </a:xfrm>
          <a:prstGeom prst="rect">
            <a:avLst/>
          </a:prstGeom>
          <a:noFill/>
        </p:spPr>
        <p:txBody>
          <a:bodyPr wrap="square" rtlCol="0">
            <a:spAutoFit/>
          </a:bodyPr>
          <a:lstStyle/>
          <a:p>
            <a:r>
              <a:rPr lang="en-MY" dirty="0"/>
              <a:t>DOOR</a:t>
            </a:r>
          </a:p>
        </p:txBody>
      </p:sp>
      <p:cxnSp>
        <p:nvCxnSpPr>
          <p:cNvPr id="124" name="Straight Connector 123">
            <a:extLst>
              <a:ext uri="{FF2B5EF4-FFF2-40B4-BE49-F238E27FC236}">
                <a16:creationId xmlns:a16="http://schemas.microsoft.com/office/drawing/2014/main" id="{1955EB75-6885-4FAB-A27E-25FD1FA76771}"/>
              </a:ext>
            </a:extLst>
          </p:cNvPr>
          <p:cNvCxnSpPr>
            <a:cxnSpLocks/>
          </p:cNvCxnSpPr>
          <p:nvPr/>
        </p:nvCxnSpPr>
        <p:spPr>
          <a:xfrm>
            <a:off x="8839033" y="3287685"/>
            <a:ext cx="4832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68ADF45-FBBE-401C-9F04-1A8850A01E42}"/>
              </a:ext>
            </a:extLst>
          </p:cNvPr>
          <p:cNvCxnSpPr>
            <a:cxnSpLocks/>
          </p:cNvCxnSpPr>
          <p:nvPr/>
        </p:nvCxnSpPr>
        <p:spPr>
          <a:xfrm flipV="1">
            <a:off x="8839033" y="3267574"/>
            <a:ext cx="0" cy="92342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4128F8-ADAB-46A7-9E6F-CC2FDB8A0762}"/>
              </a:ext>
            </a:extLst>
          </p:cNvPr>
          <p:cNvCxnSpPr>
            <a:cxnSpLocks/>
          </p:cNvCxnSpPr>
          <p:nvPr/>
        </p:nvCxnSpPr>
        <p:spPr>
          <a:xfrm>
            <a:off x="7967916" y="4191000"/>
            <a:ext cx="87111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AEA053CF-2A72-454E-84B2-2BE587983B18}"/>
              </a:ext>
            </a:extLst>
          </p:cNvPr>
          <p:cNvSpPr txBox="1"/>
          <p:nvPr/>
        </p:nvSpPr>
        <p:spPr>
          <a:xfrm>
            <a:off x="7934447" y="3882996"/>
            <a:ext cx="757122" cy="369332"/>
          </a:xfrm>
          <a:prstGeom prst="rect">
            <a:avLst/>
          </a:prstGeom>
          <a:noFill/>
        </p:spPr>
        <p:txBody>
          <a:bodyPr wrap="square" rtlCol="0">
            <a:spAutoFit/>
          </a:bodyPr>
          <a:lstStyle/>
          <a:p>
            <a:r>
              <a:rPr lang="en-MY" dirty="0"/>
              <a:t>12V</a:t>
            </a:r>
          </a:p>
        </p:txBody>
      </p:sp>
      <p:cxnSp>
        <p:nvCxnSpPr>
          <p:cNvPr id="134" name="Straight Connector 133">
            <a:extLst>
              <a:ext uri="{FF2B5EF4-FFF2-40B4-BE49-F238E27FC236}">
                <a16:creationId xmlns:a16="http://schemas.microsoft.com/office/drawing/2014/main" id="{90882707-D364-4CC1-9515-B4259F3152EE}"/>
              </a:ext>
            </a:extLst>
          </p:cNvPr>
          <p:cNvCxnSpPr>
            <a:cxnSpLocks/>
          </p:cNvCxnSpPr>
          <p:nvPr/>
        </p:nvCxnSpPr>
        <p:spPr>
          <a:xfrm>
            <a:off x="7829259" y="4572000"/>
            <a:ext cx="136788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E59373C-0FE9-4D2B-B837-DCB1C598D11C}"/>
              </a:ext>
            </a:extLst>
          </p:cNvPr>
          <p:cNvCxnSpPr>
            <a:cxnSpLocks/>
          </p:cNvCxnSpPr>
          <p:nvPr/>
        </p:nvCxnSpPr>
        <p:spPr>
          <a:xfrm>
            <a:off x="7841155" y="4451289"/>
            <a:ext cx="80238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884E336-C929-4735-87E7-B12FAEAABD5C}"/>
              </a:ext>
            </a:extLst>
          </p:cNvPr>
          <p:cNvCxnSpPr>
            <a:cxnSpLocks/>
          </p:cNvCxnSpPr>
          <p:nvPr/>
        </p:nvCxnSpPr>
        <p:spPr>
          <a:xfrm>
            <a:off x="8643537" y="4191000"/>
            <a:ext cx="0" cy="26914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1ACF3625-842C-4C23-AC3B-D7B259141A69}"/>
              </a:ext>
            </a:extLst>
          </p:cNvPr>
          <p:cNvSpPr/>
          <p:nvPr/>
        </p:nvSpPr>
        <p:spPr>
          <a:xfrm>
            <a:off x="8577016" y="4104068"/>
            <a:ext cx="133042" cy="1643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41" name="Straight Connector 140">
            <a:extLst>
              <a:ext uri="{FF2B5EF4-FFF2-40B4-BE49-F238E27FC236}">
                <a16:creationId xmlns:a16="http://schemas.microsoft.com/office/drawing/2014/main" id="{D998FF1F-432B-4A7A-94BE-845ADE2841D0}"/>
              </a:ext>
            </a:extLst>
          </p:cNvPr>
          <p:cNvCxnSpPr>
            <a:cxnSpLocks/>
          </p:cNvCxnSpPr>
          <p:nvPr/>
        </p:nvCxnSpPr>
        <p:spPr>
          <a:xfrm>
            <a:off x="9177943" y="4186262"/>
            <a:ext cx="0" cy="39811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00152E2-299E-4DD8-9C1B-B36D07BB5375}"/>
              </a:ext>
            </a:extLst>
          </p:cNvPr>
          <p:cNvCxnSpPr>
            <a:cxnSpLocks/>
          </p:cNvCxnSpPr>
          <p:nvPr/>
        </p:nvCxnSpPr>
        <p:spPr>
          <a:xfrm>
            <a:off x="9177943" y="4186262"/>
            <a:ext cx="49786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A210882-C3F6-45A8-8082-8C0A54CBEFE0}"/>
              </a:ext>
            </a:extLst>
          </p:cNvPr>
          <p:cNvCxnSpPr>
            <a:cxnSpLocks/>
          </p:cNvCxnSpPr>
          <p:nvPr/>
        </p:nvCxnSpPr>
        <p:spPr>
          <a:xfrm>
            <a:off x="9426877" y="4358738"/>
            <a:ext cx="295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F8A0673-9F7A-4787-B41C-4D3E6C54E6AA}"/>
              </a:ext>
            </a:extLst>
          </p:cNvPr>
          <p:cNvCxnSpPr>
            <a:cxnSpLocks/>
          </p:cNvCxnSpPr>
          <p:nvPr/>
        </p:nvCxnSpPr>
        <p:spPr>
          <a:xfrm>
            <a:off x="9416364" y="4358738"/>
            <a:ext cx="0" cy="9322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B34B1187-0196-4961-B82C-7A9064300943}"/>
              </a:ext>
            </a:extLst>
          </p:cNvPr>
          <p:cNvSpPr txBox="1"/>
          <p:nvPr/>
        </p:nvSpPr>
        <p:spPr>
          <a:xfrm>
            <a:off x="9025234" y="5191177"/>
            <a:ext cx="757122" cy="369332"/>
          </a:xfrm>
          <a:prstGeom prst="rect">
            <a:avLst/>
          </a:prstGeom>
          <a:noFill/>
        </p:spPr>
        <p:txBody>
          <a:bodyPr wrap="square" rtlCol="0">
            <a:spAutoFit/>
          </a:bodyPr>
          <a:lstStyle/>
          <a:p>
            <a:r>
              <a:rPr lang="en-MY" dirty="0"/>
              <a:t>GND</a:t>
            </a:r>
          </a:p>
        </p:txBody>
      </p:sp>
      <p:sp>
        <p:nvSpPr>
          <p:cNvPr id="153" name="TextBox 152">
            <a:extLst>
              <a:ext uri="{FF2B5EF4-FFF2-40B4-BE49-F238E27FC236}">
                <a16:creationId xmlns:a16="http://schemas.microsoft.com/office/drawing/2014/main" id="{25EFE237-DA14-4C52-866C-D5E4237E4C00}"/>
              </a:ext>
            </a:extLst>
          </p:cNvPr>
          <p:cNvSpPr txBox="1"/>
          <p:nvPr/>
        </p:nvSpPr>
        <p:spPr>
          <a:xfrm>
            <a:off x="8036053" y="4511032"/>
            <a:ext cx="757122" cy="369332"/>
          </a:xfrm>
          <a:prstGeom prst="rect">
            <a:avLst/>
          </a:prstGeom>
          <a:noFill/>
        </p:spPr>
        <p:txBody>
          <a:bodyPr wrap="square" rtlCol="0">
            <a:spAutoFit/>
          </a:bodyPr>
          <a:lstStyle/>
          <a:p>
            <a:r>
              <a:rPr lang="en-MY" dirty="0"/>
              <a:t>NC</a:t>
            </a:r>
          </a:p>
        </p:txBody>
      </p:sp>
      <p:sp>
        <p:nvSpPr>
          <p:cNvPr id="154" name="TextBox 153">
            <a:extLst>
              <a:ext uri="{FF2B5EF4-FFF2-40B4-BE49-F238E27FC236}">
                <a16:creationId xmlns:a16="http://schemas.microsoft.com/office/drawing/2014/main" id="{D323ECDC-B128-4F4B-85A6-C972D0D15139}"/>
              </a:ext>
            </a:extLst>
          </p:cNvPr>
          <p:cNvSpPr txBox="1"/>
          <p:nvPr/>
        </p:nvSpPr>
        <p:spPr>
          <a:xfrm>
            <a:off x="7933429" y="4142234"/>
            <a:ext cx="757122" cy="369332"/>
          </a:xfrm>
          <a:prstGeom prst="rect">
            <a:avLst/>
          </a:prstGeom>
          <a:noFill/>
        </p:spPr>
        <p:txBody>
          <a:bodyPr wrap="square" rtlCol="0">
            <a:spAutoFit/>
          </a:bodyPr>
          <a:lstStyle/>
          <a:p>
            <a:r>
              <a:rPr lang="en-MY" dirty="0"/>
              <a:t>COM</a:t>
            </a:r>
          </a:p>
        </p:txBody>
      </p:sp>
      <p:sp>
        <p:nvSpPr>
          <p:cNvPr id="155" name="TextBox 154">
            <a:extLst>
              <a:ext uri="{FF2B5EF4-FFF2-40B4-BE49-F238E27FC236}">
                <a16:creationId xmlns:a16="http://schemas.microsoft.com/office/drawing/2014/main" id="{B57436B9-8375-423C-8F95-49709D5EFCDC}"/>
              </a:ext>
            </a:extLst>
          </p:cNvPr>
          <p:cNvSpPr txBox="1"/>
          <p:nvPr/>
        </p:nvSpPr>
        <p:spPr>
          <a:xfrm>
            <a:off x="3286565" y="3538844"/>
            <a:ext cx="757122" cy="369332"/>
          </a:xfrm>
          <a:prstGeom prst="rect">
            <a:avLst/>
          </a:prstGeom>
          <a:noFill/>
        </p:spPr>
        <p:txBody>
          <a:bodyPr wrap="square" rtlCol="0">
            <a:spAutoFit/>
          </a:bodyPr>
          <a:lstStyle/>
          <a:p>
            <a:r>
              <a:rPr lang="en-MY" dirty="0"/>
              <a:t>COM</a:t>
            </a:r>
          </a:p>
        </p:txBody>
      </p:sp>
    </p:spTree>
    <p:extLst>
      <p:ext uri="{BB962C8B-B14F-4D97-AF65-F5344CB8AC3E}">
        <p14:creationId xmlns:p14="http://schemas.microsoft.com/office/powerpoint/2010/main" val="138147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barn(inVertical)">
                                      <p:cBhvr>
                                        <p:cTn id="23" dur="500"/>
                                        <p:tgtEl>
                                          <p:spTgt spid="69"/>
                                        </p:tgtEl>
                                      </p:cBhvr>
                                    </p:animEffect>
                                  </p:childTnLst>
                                </p:cTn>
                              </p:par>
                              <p:par>
                                <p:cTn id="24" presetID="16" presetClass="entr" presetSubtype="21"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barn(inVertical)">
                                      <p:cBhvr>
                                        <p:cTn id="29" dur="500"/>
                                        <p:tgtEl>
                                          <p:spTgt spid="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5"/>
                                        </p:tgtEl>
                                        <p:attrNameLst>
                                          <p:attrName>style.visibility</p:attrName>
                                        </p:attrNameLst>
                                      </p:cBhvr>
                                      <p:to>
                                        <p:strVal val="visible"/>
                                      </p:to>
                                    </p:set>
                                    <p:animEffect transition="in" filter="barn(inVertical)">
                                      <p:cBhvr>
                                        <p:cTn id="32" dur="500"/>
                                        <p:tgtEl>
                                          <p:spTgt spid="15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arn(inVertical)">
                                      <p:cBhvr>
                                        <p:cTn id="37" dur="500"/>
                                        <p:tgtEl>
                                          <p:spTgt spid="74"/>
                                        </p:tgtEl>
                                      </p:cBhvr>
                                    </p:animEffect>
                                  </p:childTnLst>
                                </p:cTn>
                              </p:par>
                              <p:par>
                                <p:cTn id="38" presetID="16" presetClass="entr" presetSubtype="21"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arn(inVertical)">
                                      <p:cBhvr>
                                        <p:cTn id="40" dur="500"/>
                                        <p:tgtEl>
                                          <p:spTgt spid="76"/>
                                        </p:tgtEl>
                                      </p:cBhvr>
                                    </p:animEffect>
                                  </p:childTnLst>
                                </p:cTn>
                              </p:par>
                              <p:par>
                                <p:cTn id="41" presetID="16" presetClass="entr" presetSubtype="21"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barn(inVertical)">
                                      <p:cBhvr>
                                        <p:cTn id="43" dur="500"/>
                                        <p:tgtEl>
                                          <p:spTgt spid="8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barn(inVertical)">
                                      <p:cBhvr>
                                        <p:cTn id="46" dur="500"/>
                                        <p:tgtEl>
                                          <p:spTgt spid="1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barn(inVertical)">
                                      <p:cBhvr>
                                        <p:cTn id="51" dur="500"/>
                                        <p:tgtEl>
                                          <p:spTgt spid="8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barn(inVertical)">
                                      <p:cBhvr>
                                        <p:cTn id="54" dur="500"/>
                                        <p:tgtEl>
                                          <p:spTgt spid="87"/>
                                        </p:tgtEl>
                                      </p:cBhvr>
                                    </p:animEffect>
                                  </p:childTnLst>
                                </p:cTn>
                              </p:par>
                              <p:par>
                                <p:cTn id="55" presetID="16" presetClass="entr" presetSubtype="21"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barn(inVertical)">
                                      <p:cBhvr>
                                        <p:cTn id="57" dur="5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barn(inVertical)">
                                      <p:cBhvr>
                                        <p:cTn id="65" dur="500"/>
                                        <p:tgtEl>
                                          <p:spTgt spid="54"/>
                                        </p:tgtEl>
                                      </p:cBhvr>
                                    </p:animEffect>
                                  </p:childTnLst>
                                </p:cTn>
                              </p:par>
                              <p:par>
                                <p:cTn id="66" presetID="16" presetClass="entr" presetSubtype="21"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arn(inVertical)">
                                      <p:cBhvr>
                                        <p:cTn id="68" dur="500"/>
                                        <p:tgtEl>
                                          <p:spTgt spid="35"/>
                                        </p:tgtEl>
                                      </p:cBhvr>
                                    </p:animEffect>
                                  </p:childTnLst>
                                </p:cTn>
                              </p:par>
                              <p:par>
                                <p:cTn id="69" presetID="16" presetClass="entr" presetSubtype="21"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inVertical)">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inVertical)">
                                      <p:cBhvr>
                                        <p:cTn id="76" dur="500"/>
                                        <p:tgtEl>
                                          <p:spTgt spid="55"/>
                                        </p:tgtEl>
                                      </p:cBhvr>
                                    </p:animEffect>
                                  </p:childTnLst>
                                </p:cTn>
                              </p:par>
                              <p:par>
                                <p:cTn id="77" presetID="16" presetClass="entr" presetSubtype="21"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barn(inVertical)">
                                      <p:cBhvr>
                                        <p:cTn id="79" dur="500"/>
                                        <p:tgtEl>
                                          <p:spTgt spid="45"/>
                                        </p:tgtEl>
                                      </p:cBhvr>
                                    </p:animEffect>
                                  </p:childTnLst>
                                </p:cTn>
                              </p:par>
                              <p:par>
                                <p:cTn id="80" presetID="16" presetClass="entr" presetSubtype="21"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arn(inVertical)">
                                      <p:cBhvr>
                                        <p:cTn id="82" dur="500"/>
                                        <p:tgtEl>
                                          <p:spTgt spid="47"/>
                                        </p:tgtEl>
                                      </p:cBhvr>
                                    </p:animEffect>
                                  </p:childTnLst>
                                </p:cTn>
                              </p:par>
                              <p:par>
                                <p:cTn id="83" presetID="16" presetClass="entr" presetSubtype="21"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barn(inVertical)">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122"/>
                                        </p:tgtEl>
                                        <p:attrNameLst>
                                          <p:attrName>style.visibility</p:attrName>
                                        </p:attrNameLst>
                                      </p:cBhvr>
                                      <p:to>
                                        <p:strVal val="visible"/>
                                      </p:to>
                                    </p:set>
                                    <p:animEffect transition="in" filter="barn(inVertical)">
                                      <p:cBhvr>
                                        <p:cTn id="90" dur="500"/>
                                        <p:tgtEl>
                                          <p:spTgt spid="122"/>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animEffect transition="in" filter="barn(inVertical)">
                                      <p:cBhvr>
                                        <p:cTn id="93" dur="500"/>
                                        <p:tgtEl>
                                          <p:spTgt spid="123"/>
                                        </p:tgtEl>
                                      </p:cBhvr>
                                    </p:animEffect>
                                  </p:childTnLst>
                                </p:cTn>
                              </p:par>
                              <p:par>
                                <p:cTn id="94" presetID="16" presetClass="entr" presetSubtype="21" fill="hold"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barn(inVertical)">
                                      <p:cBhvr>
                                        <p:cTn id="96" dur="500"/>
                                        <p:tgtEl>
                                          <p:spTgt spid="119"/>
                                        </p:tgtEl>
                                      </p:cBhvr>
                                    </p:animEffect>
                                  </p:childTnLst>
                                </p:cTn>
                              </p:par>
                              <p:par>
                                <p:cTn id="97" presetID="16" presetClass="entr" presetSubtype="21" fill="hold" nodeType="withEffect">
                                  <p:stCondLst>
                                    <p:cond delay="0"/>
                                  </p:stCondLst>
                                  <p:childTnLst>
                                    <p:set>
                                      <p:cBhvr>
                                        <p:cTn id="98" dur="1" fill="hold">
                                          <p:stCondLst>
                                            <p:cond delay="0"/>
                                          </p:stCondLst>
                                        </p:cTn>
                                        <p:tgtEl>
                                          <p:spTgt spid="117"/>
                                        </p:tgtEl>
                                        <p:attrNameLst>
                                          <p:attrName>style.visibility</p:attrName>
                                        </p:attrNameLst>
                                      </p:cBhvr>
                                      <p:to>
                                        <p:strVal val="visible"/>
                                      </p:to>
                                    </p:set>
                                    <p:animEffect transition="in" filter="barn(inVertical)">
                                      <p:cBhvr>
                                        <p:cTn id="99" dur="500"/>
                                        <p:tgtEl>
                                          <p:spTgt spid="117"/>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130"/>
                                        </p:tgtEl>
                                        <p:attrNameLst>
                                          <p:attrName>style.visibility</p:attrName>
                                        </p:attrNameLst>
                                      </p:cBhvr>
                                      <p:to>
                                        <p:strVal val="visible"/>
                                      </p:to>
                                    </p:set>
                                    <p:animEffect transition="in" filter="barn(inVertical)">
                                      <p:cBhvr>
                                        <p:cTn id="104" dur="500"/>
                                        <p:tgtEl>
                                          <p:spTgt spid="130"/>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33"/>
                                        </p:tgtEl>
                                        <p:attrNameLst>
                                          <p:attrName>style.visibility</p:attrName>
                                        </p:attrNameLst>
                                      </p:cBhvr>
                                      <p:to>
                                        <p:strVal val="visible"/>
                                      </p:to>
                                    </p:set>
                                    <p:animEffect transition="in" filter="barn(inVertical)">
                                      <p:cBhvr>
                                        <p:cTn id="107" dur="500"/>
                                        <p:tgtEl>
                                          <p:spTgt spid="133"/>
                                        </p:tgtEl>
                                      </p:cBhvr>
                                    </p:animEffect>
                                  </p:childTnLst>
                                </p:cTn>
                              </p:par>
                              <p:par>
                                <p:cTn id="108" presetID="16" presetClass="entr" presetSubtype="21" fill="hold" nodeType="withEffect">
                                  <p:stCondLst>
                                    <p:cond delay="0"/>
                                  </p:stCondLst>
                                  <p:childTnLst>
                                    <p:set>
                                      <p:cBhvr>
                                        <p:cTn id="109" dur="1" fill="hold">
                                          <p:stCondLst>
                                            <p:cond delay="0"/>
                                          </p:stCondLst>
                                        </p:cTn>
                                        <p:tgtEl>
                                          <p:spTgt spid="124"/>
                                        </p:tgtEl>
                                        <p:attrNameLst>
                                          <p:attrName>style.visibility</p:attrName>
                                        </p:attrNameLst>
                                      </p:cBhvr>
                                      <p:to>
                                        <p:strVal val="visible"/>
                                      </p:to>
                                    </p:set>
                                    <p:animEffect transition="in" filter="barn(inVertical)">
                                      <p:cBhvr>
                                        <p:cTn id="110" dur="500"/>
                                        <p:tgtEl>
                                          <p:spTgt spid="124"/>
                                        </p:tgtEl>
                                      </p:cBhvr>
                                    </p:animEffect>
                                  </p:childTnLst>
                                </p:cTn>
                              </p:par>
                              <p:par>
                                <p:cTn id="111" presetID="16" presetClass="entr" presetSubtype="21" fill="hold" nodeType="withEffect">
                                  <p:stCondLst>
                                    <p:cond delay="0"/>
                                  </p:stCondLst>
                                  <p:childTnLst>
                                    <p:set>
                                      <p:cBhvr>
                                        <p:cTn id="112" dur="1" fill="hold">
                                          <p:stCondLst>
                                            <p:cond delay="0"/>
                                          </p:stCondLst>
                                        </p:cTn>
                                        <p:tgtEl>
                                          <p:spTgt spid="126"/>
                                        </p:tgtEl>
                                        <p:attrNameLst>
                                          <p:attrName>style.visibility</p:attrName>
                                        </p:attrNameLst>
                                      </p:cBhvr>
                                      <p:to>
                                        <p:strVal val="visible"/>
                                      </p:to>
                                    </p:set>
                                    <p:animEffect transition="in" filter="barn(inVertical)">
                                      <p:cBhvr>
                                        <p:cTn id="113" dur="500"/>
                                        <p:tgtEl>
                                          <p:spTgt spid="126"/>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136"/>
                                        </p:tgtEl>
                                        <p:attrNameLst>
                                          <p:attrName>style.visibility</p:attrName>
                                        </p:attrNameLst>
                                      </p:cBhvr>
                                      <p:to>
                                        <p:strVal val="visible"/>
                                      </p:to>
                                    </p:set>
                                    <p:animEffect transition="in" filter="barn(inVertical)">
                                      <p:cBhvr>
                                        <p:cTn id="118" dur="500"/>
                                        <p:tgtEl>
                                          <p:spTgt spid="136"/>
                                        </p:tgtEl>
                                      </p:cBhvr>
                                    </p:animEffect>
                                  </p:childTnLst>
                                </p:cTn>
                              </p:par>
                              <p:par>
                                <p:cTn id="119" presetID="16" presetClass="entr" presetSubtype="21" fill="hold" nodeType="withEffect">
                                  <p:stCondLst>
                                    <p:cond delay="0"/>
                                  </p:stCondLst>
                                  <p:childTnLst>
                                    <p:set>
                                      <p:cBhvr>
                                        <p:cTn id="120" dur="1" fill="hold">
                                          <p:stCondLst>
                                            <p:cond delay="0"/>
                                          </p:stCondLst>
                                        </p:cTn>
                                        <p:tgtEl>
                                          <p:spTgt spid="137"/>
                                        </p:tgtEl>
                                        <p:attrNameLst>
                                          <p:attrName>style.visibility</p:attrName>
                                        </p:attrNameLst>
                                      </p:cBhvr>
                                      <p:to>
                                        <p:strVal val="visible"/>
                                      </p:to>
                                    </p:set>
                                    <p:animEffect transition="in" filter="barn(inVertical)">
                                      <p:cBhvr>
                                        <p:cTn id="121" dur="500"/>
                                        <p:tgtEl>
                                          <p:spTgt spid="137"/>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barn(inVertical)">
                                      <p:cBhvr>
                                        <p:cTn id="124" dur="500"/>
                                        <p:tgtEl>
                                          <p:spTgt spid="140"/>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54"/>
                                        </p:tgtEl>
                                        <p:attrNameLst>
                                          <p:attrName>style.visibility</p:attrName>
                                        </p:attrNameLst>
                                      </p:cBhvr>
                                      <p:to>
                                        <p:strVal val="visible"/>
                                      </p:to>
                                    </p:set>
                                    <p:animEffect transition="in" filter="barn(inVertical)">
                                      <p:cBhvr>
                                        <p:cTn id="127" dur="500"/>
                                        <p:tgtEl>
                                          <p:spTgt spid="154"/>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53"/>
                                        </p:tgtEl>
                                        <p:attrNameLst>
                                          <p:attrName>style.visibility</p:attrName>
                                        </p:attrNameLst>
                                      </p:cBhvr>
                                      <p:to>
                                        <p:strVal val="visible"/>
                                      </p:to>
                                    </p:set>
                                    <p:animEffect transition="in" filter="barn(inVertical)">
                                      <p:cBhvr>
                                        <p:cTn id="132" dur="500"/>
                                        <p:tgtEl>
                                          <p:spTgt spid="153"/>
                                        </p:tgtEl>
                                      </p:cBhvr>
                                    </p:animEffect>
                                  </p:childTnLst>
                                </p:cTn>
                              </p:par>
                              <p:par>
                                <p:cTn id="133" presetID="16" presetClass="entr" presetSubtype="21" fill="hold" nodeType="withEffect">
                                  <p:stCondLst>
                                    <p:cond delay="0"/>
                                  </p:stCondLst>
                                  <p:childTnLst>
                                    <p:set>
                                      <p:cBhvr>
                                        <p:cTn id="134" dur="1" fill="hold">
                                          <p:stCondLst>
                                            <p:cond delay="0"/>
                                          </p:stCondLst>
                                        </p:cTn>
                                        <p:tgtEl>
                                          <p:spTgt spid="134"/>
                                        </p:tgtEl>
                                        <p:attrNameLst>
                                          <p:attrName>style.visibility</p:attrName>
                                        </p:attrNameLst>
                                      </p:cBhvr>
                                      <p:to>
                                        <p:strVal val="visible"/>
                                      </p:to>
                                    </p:set>
                                    <p:animEffect transition="in" filter="barn(inVertical)">
                                      <p:cBhvr>
                                        <p:cTn id="135" dur="500"/>
                                        <p:tgtEl>
                                          <p:spTgt spid="134"/>
                                        </p:tgtEl>
                                      </p:cBhvr>
                                    </p:animEffect>
                                  </p:childTnLst>
                                </p:cTn>
                              </p:par>
                              <p:par>
                                <p:cTn id="136" presetID="16" presetClass="entr" presetSubtype="2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Effect transition="in" filter="barn(inVertical)">
                                      <p:cBhvr>
                                        <p:cTn id="138" dur="500"/>
                                        <p:tgtEl>
                                          <p:spTgt spid="141"/>
                                        </p:tgtEl>
                                      </p:cBhvr>
                                    </p:animEffect>
                                  </p:childTnLst>
                                </p:cTn>
                              </p:par>
                              <p:par>
                                <p:cTn id="139" presetID="16" presetClass="entr" presetSubtype="21" fill="hold" nodeType="withEffect">
                                  <p:stCondLst>
                                    <p:cond delay="0"/>
                                  </p:stCondLst>
                                  <p:childTnLst>
                                    <p:set>
                                      <p:cBhvr>
                                        <p:cTn id="140" dur="1" fill="hold">
                                          <p:stCondLst>
                                            <p:cond delay="0"/>
                                          </p:stCondLst>
                                        </p:cTn>
                                        <p:tgtEl>
                                          <p:spTgt spid="144"/>
                                        </p:tgtEl>
                                        <p:attrNameLst>
                                          <p:attrName>style.visibility</p:attrName>
                                        </p:attrNameLst>
                                      </p:cBhvr>
                                      <p:to>
                                        <p:strVal val="visible"/>
                                      </p:to>
                                    </p:set>
                                    <p:animEffect transition="in" filter="barn(inVertical)">
                                      <p:cBhvr>
                                        <p:cTn id="141" dur="500"/>
                                        <p:tgtEl>
                                          <p:spTgt spid="1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150"/>
                                        </p:tgtEl>
                                        <p:attrNameLst>
                                          <p:attrName>style.visibility</p:attrName>
                                        </p:attrNameLst>
                                      </p:cBhvr>
                                      <p:to>
                                        <p:strVal val="visible"/>
                                      </p:to>
                                    </p:set>
                                    <p:animEffect transition="in" filter="barn(inVertical)">
                                      <p:cBhvr>
                                        <p:cTn id="146" dur="500"/>
                                        <p:tgtEl>
                                          <p:spTgt spid="150"/>
                                        </p:tgtEl>
                                      </p:cBhvr>
                                    </p:animEffect>
                                  </p:childTnLst>
                                </p:cTn>
                              </p:par>
                              <p:par>
                                <p:cTn id="147" presetID="16" presetClass="entr" presetSubtype="21" fill="hold" nodeType="withEffect">
                                  <p:stCondLst>
                                    <p:cond delay="0"/>
                                  </p:stCondLst>
                                  <p:childTnLst>
                                    <p:set>
                                      <p:cBhvr>
                                        <p:cTn id="148" dur="1" fill="hold">
                                          <p:stCondLst>
                                            <p:cond delay="0"/>
                                          </p:stCondLst>
                                        </p:cTn>
                                        <p:tgtEl>
                                          <p:spTgt spid="147"/>
                                        </p:tgtEl>
                                        <p:attrNameLst>
                                          <p:attrName>style.visibility</p:attrName>
                                        </p:attrNameLst>
                                      </p:cBhvr>
                                      <p:to>
                                        <p:strVal val="visible"/>
                                      </p:to>
                                    </p:set>
                                    <p:animEffect transition="in" filter="barn(inVertical)">
                                      <p:cBhvr>
                                        <p:cTn id="149" dur="500"/>
                                        <p:tgtEl>
                                          <p:spTgt spid="147"/>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52"/>
                                        </p:tgtEl>
                                        <p:attrNameLst>
                                          <p:attrName>style.visibility</p:attrName>
                                        </p:attrNameLst>
                                      </p:cBhvr>
                                      <p:to>
                                        <p:strVal val="visible"/>
                                      </p:to>
                                    </p:set>
                                    <p:animEffect transition="in" filter="barn(inVertical)">
                                      <p:cBhvr>
                                        <p:cTn id="152" dur="500"/>
                                        <p:tgtEl>
                                          <p:spTgt spid="152"/>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109"/>
                                        </p:tgtEl>
                                        <p:attrNameLst>
                                          <p:attrName>style.visibility</p:attrName>
                                        </p:attrNameLst>
                                      </p:cBhvr>
                                      <p:to>
                                        <p:strVal val="visible"/>
                                      </p:to>
                                    </p:set>
                                    <p:animEffect transition="in" filter="barn(inVertical)">
                                      <p:cBhvr>
                                        <p:cTn id="157" dur="500"/>
                                        <p:tgtEl>
                                          <p:spTgt spid="109"/>
                                        </p:tgtEl>
                                      </p:cBhvr>
                                    </p:animEffect>
                                  </p:childTnLst>
                                </p:cTn>
                              </p:par>
                              <p:par>
                                <p:cTn id="158" presetID="16" presetClass="entr" presetSubtype="21" fill="hold" nodeType="withEffect">
                                  <p:stCondLst>
                                    <p:cond delay="0"/>
                                  </p:stCondLst>
                                  <p:childTnLst>
                                    <p:set>
                                      <p:cBhvr>
                                        <p:cTn id="159" dur="1" fill="hold">
                                          <p:stCondLst>
                                            <p:cond delay="0"/>
                                          </p:stCondLst>
                                        </p:cTn>
                                        <p:tgtEl>
                                          <p:spTgt spid="110"/>
                                        </p:tgtEl>
                                        <p:attrNameLst>
                                          <p:attrName>style.visibility</p:attrName>
                                        </p:attrNameLst>
                                      </p:cBhvr>
                                      <p:to>
                                        <p:strVal val="visible"/>
                                      </p:to>
                                    </p:set>
                                    <p:animEffect transition="in" filter="barn(inVertical)">
                                      <p:cBhvr>
                                        <p:cTn id="160" dur="500"/>
                                        <p:tgtEl>
                                          <p:spTgt spid="110"/>
                                        </p:tgtEl>
                                      </p:cBhvr>
                                    </p:animEffect>
                                  </p:childTnLst>
                                </p:cTn>
                              </p:par>
                              <p:par>
                                <p:cTn id="161" presetID="16" presetClass="entr" presetSubtype="21" fill="hold" nodeType="withEffect">
                                  <p:stCondLst>
                                    <p:cond delay="0"/>
                                  </p:stCondLst>
                                  <p:childTnLst>
                                    <p:set>
                                      <p:cBhvr>
                                        <p:cTn id="162" dur="1" fill="hold">
                                          <p:stCondLst>
                                            <p:cond delay="0"/>
                                          </p:stCondLst>
                                        </p:cTn>
                                        <p:tgtEl>
                                          <p:spTgt spid="112"/>
                                        </p:tgtEl>
                                        <p:attrNameLst>
                                          <p:attrName>style.visibility</p:attrName>
                                        </p:attrNameLst>
                                      </p:cBhvr>
                                      <p:to>
                                        <p:strVal val="visible"/>
                                      </p:to>
                                    </p:set>
                                    <p:animEffect transition="in" filter="barn(inVertical)">
                                      <p:cBhvr>
                                        <p:cTn id="163" dur="500"/>
                                        <p:tgtEl>
                                          <p:spTgt spid="112"/>
                                        </p:tgtEl>
                                      </p:cBhvr>
                                    </p:animEffect>
                                  </p:childTnLst>
                                </p:cTn>
                              </p:par>
                              <p:par>
                                <p:cTn id="164" presetID="16" presetClass="entr" presetSubtype="21" fill="hold" grpId="0" nodeType="withEffect">
                                  <p:stCondLst>
                                    <p:cond delay="0"/>
                                  </p:stCondLst>
                                  <p:childTnLst>
                                    <p:set>
                                      <p:cBhvr>
                                        <p:cTn id="165" dur="1" fill="hold">
                                          <p:stCondLst>
                                            <p:cond delay="0"/>
                                          </p:stCondLst>
                                        </p:cTn>
                                        <p:tgtEl>
                                          <p:spTgt spid="115"/>
                                        </p:tgtEl>
                                        <p:attrNameLst>
                                          <p:attrName>style.visibility</p:attrName>
                                        </p:attrNameLst>
                                      </p:cBhvr>
                                      <p:to>
                                        <p:strVal val="visible"/>
                                      </p:to>
                                    </p:set>
                                    <p:animEffect transition="in" filter="barn(inVertical)">
                                      <p:cBhvr>
                                        <p:cTn id="166" dur="500"/>
                                        <p:tgtEl>
                                          <p:spTgt spid="115"/>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ntr" presetSubtype="21" fill="hold" nodeType="click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barn(inVertical)">
                                      <p:cBhvr>
                                        <p:cTn id="171" dur="500"/>
                                        <p:tgtEl>
                                          <p:spTgt spid="103"/>
                                        </p:tgtEl>
                                      </p:cBhvr>
                                    </p:animEffect>
                                  </p:childTnLst>
                                </p:cTn>
                              </p:par>
                              <p:par>
                                <p:cTn id="172" presetID="16" presetClass="entr" presetSubtype="21" fill="hold" grpId="0" nodeType="withEffect">
                                  <p:stCondLst>
                                    <p:cond delay="0"/>
                                  </p:stCondLst>
                                  <p:childTnLst>
                                    <p:set>
                                      <p:cBhvr>
                                        <p:cTn id="173" dur="1" fill="hold">
                                          <p:stCondLst>
                                            <p:cond delay="0"/>
                                          </p:stCondLst>
                                        </p:cTn>
                                        <p:tgtEl>
                                          <p:spTgt spid="114"/>
                                        </p:tgtEl>
                                        <p:attrNameLst>
                                          <p:attrName>style.visibility</p:attrName>
                                        </p:attrNameLst>
                                      </p:cBhvr>
                                      <p:to>
                                        <p:strVal val="visible"/>
                                      </p:to>
                                    </p:set>
                                    <p:animEffect transition="in" filter="barn(inVertical)">
                                      <p:cBhvr>
                                        <p:cTn id="174" dur="500"/>
                                        <p:tgtEl>
                                          <p:spTgt spid="114"/>
                                        </p:tgtEl>
                                      </p:cBhvr>
                                    </p:animEffect>
                                  </p:childTnLst>
                                </p:cTn>
                              </p:par>
                              <p:par>
                                <p:cTn id="175" presetID="16" presetClass="entr" presetSubtype="21" fill="hold" nodeType="withEffect">
                                  <p:stCondLst>
                                    <p:cond delay="0"/>
                                  </p:stCondLst>
                                  <p:childTnLst>
                                    <p:set>
                                      <p:cBhvr>
                                        <p:cTn id="176" dur="1" fill="hold">
                                          <p:stCondLst>
                                            <p:cond delay="0"/>
                                          </p:stCondLst>
                                        </p:cTn>
                                        <p:tgtEl>
                                          <p:spTgt spid="104"/>
                                        </p:tgtEl>
                                        <p:attrNameLst>
                                          <p:attrName>style.visibility</p:attrName>
                                        </p:attrNameLst>
                                      </p:cBhvr>
                                      <p:to>
                                        <p:strVal val="visible"/>
                                      </p:to>
                                    </p:set>
                                    <p:animEffect transition="in" filter="barn(inVertical)">
                                      <p:cBhvr>
                                        <p:cTn id="177" dur="500"/>
                                        <p:tgtEl>
                                          <p:spTgt spid="104"/>
                                        </p:tgtEl>
                                      </p:cBhvr>
                                    </p:animEffect>
                                  </p:childTnLst>
                                </p:cTn>
                              </p:par>
                              <p:par>
                                <p:cTn id="178" presetID="16" presetClass="entr" presetSubtype="21" fill="hold" nodeType="withEffect">
                                  <p:stCondLst>
                                    <p:cond delay="0"/>
                                  </p:stCondLst>
                                  <p:childTnLst>
                                    <p:set>
                                      <p:cBhvr>
                                        <p:cTn id="179" dur="1" fill="hold">
                                          <p:stCondLst>
                                            <p:cond delay="0"/>
                                          </p:stCondLst>
                                        </p:cTn>
                                        <p:tgtEl>
                                          <p:spTgt spid="106"/>
                                        </p:tgtEl>
                                        <p:attrNameLst>
                                          <p:attrName>style.visibility</p:attrName>
                                        </p:attrNameLst>
                                      </p:cBhvr>
                                      <p:to>
                                        <p:strVal val="visible"/>
                                      </p:to>
                                    </p:set>
                                    <p:animEffect transition="in" filter="barn(inVertical)">
                                      <p:cBhvr>
                                        <p:cTn id="18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54" grpId="0"/>
      <p:bldP spid="55" grpId="0"/>
      <p:bldP spid="72" grpId="0" animBg="1"/>
      <p:bldP spid="87" grpId="0"/>
      <p:bldP spid="114" grpId="0"/>
      <p:bldP spid="115" grpId="0"/>
      <p:bldP spid="116" grpId="0"/>
      <p:bldP spid="123" grpId="0"/>
      <p:bldP spid="133" grpId="0"/>
      <p:bldP spid="140" grpId="0" animBg="1"/>
      <p:bldP spid="152" grpId="0"/>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Dual Card, Special Card and Interlock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265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I/O (Sensor Input)</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For sensor input, there are 2 modes which are:</a:t>
            </a:r>
          </a:p>
          <a:p>
            <a:pPr marL="1431925" lvl="1" indent="-457200"/>
            <a:r>
              <a:rPr lang="en-MY" sz="2800" dirty="0"/>
              <a:t>ALARM (require arm/disarm to activate the system)</a:t>
            </a:r>
          </a:p>
          <a:p>
            <a:pPr marL="1431925" lvl="1" indent="-457200"/>
            <a:r>
              <a:rPr lang="en-MY" sz="2800" dirty="0"/>
              <a:t>STATUS (system activate according to sensor status)</a:t>
            </a:r>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p:txBody>
      </p:sp>
      <p:sp>
        <p:nvSpPr>
          <p:cNvPr id="14" name="TextBox 13">
            <a:extLst>
              <a:ext uri="{FF2B5EF4-FFF2-40B4-BE49-F238E27FC236}">
                <a16:creationId xmlns:a16="http://schemas.microsoft.com/office/drawing/2014/main" id="{A4A069E3-72D7-4872-88CC-BB3B67BFF877}"/>
              </a:ext>
            </a:extLst>
          </p:cNvPr>
          <p:cNvSpPr txBox="1"/>
          <p:nvPr/>
        </p:nvSpPr>
        <p:spPr>
          <a:xfrm>
            <a:off x="1049612" y="3279253"/>
            <a:ext cx="5019323"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Sensor Menu &gt; Operation Mode</a:t>
            </a:r>
          </a:p>
        </p:txBody>
      </p:sp>
      <p:sp>
        <p:nvSpPr>
          <p:cNvPr id="15" name="TextBox 14">
            <a:extLst>
              <a:ext uri="{FF2B5EF4-FFF2-40B4-BE49-F238E27FC236}">
                <a16:creationId xmlns:a16="http://schemas.microsoft.com/office/drawing/2014/main" id="{F155D7E1-1A18-4466-9ADA-1FF3CDBD0D04}"/>
              </a:ext>
            </a:extLst>
          </p:cNvPr>
          <p:cNvSpPr txBox="1"/>
          <p:nvPr/>
        </p:nvSpPr>
        <p:spPr>
          <a:xfrm>
            <a:off x="1028146" y="3683270"/>
            <a:ext cx="3395610" cy="369332"/>
          </a:xfrm>
          <a:prstGeom prst="rect">
            <a:avLst/>
          </a:prstGeom>
          <a:noFill/>
        </p:spPr>
        <p:txBody>
          <a:bodyPr wrap="none" rtlCol="0">
            <a:spAutoFit/>
          </a:bodyPr>
          <a:lstStyle/>
          <a:p>
            <a:r>
              <a:rPr lang="en-MY" dirty="0"/>
              <a:t>Enter the sensor for door number </a:t>
            </a:r>
            <a:endParaRPr lang="en-MY" i="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D54B60CD-553A-4AFA-B27D-96B026BB56B0}"/>
              </a:ext>
            </a:extLst>
          </p:cNvPr>
          <p:cNvPicPr>
            <a:picLocks noChangeAspect="1"/>
          </p:cNvPicPr>
          <p:nvPr/>
        </p:nvPicPr>
        <p:blipFill>
          <a:blip r:embed="rId2"/>
          <a:stretch>
            <a:fillRect/>
          </a:stretch>
        </p:blipFill>
        <p:spPr>
          <a:xfrm>
            <a:off x="1049612" y="4052602"/>
            <a:ext cx="3823969" cy="828000"/>
          </a:xfrm>
          <a:prstGeom prst="rect">
            <a:avLst/>
          </a:prstGeom>
        </p:spPr>
      </p:pic>
      <p:sp>
        <p:nvSpPr>
          <p:cNvPr id="18" name="TextBox 17">
            <a:extLst>
              <a:ext uri="{FF2B5EF4-FFF2-40B4-BE49-F238E27FC236}">
                <a16:creationId xmlns:a16="http://schemas.microsoft.com/office/drawing/2014/main" id="{B40BB6D7-FA1F-41F8-B59A-553152CAB40A}"/>
              </a:ext>
            </a:extLst>
          </p:cNvPr>
          <p:cNvSpPr txBox="1"/>
          <p:nvPr/>
        </p:nvSpPr>
        <p:spPr>
          <a:xfrm>
            <a:off x="1044711" y="4890679"/>
            <a:ext cx="2389950" cy="369332"/>
          </a:xfrm>
          <a:prstGeom prst="rect">
            <a:avLst/>
          </a:prstGeom>
          <a:noFill/>
        </p:spPr>
        <p:txBody>
          <a:bodyPr wrap="none" rtlCol="0">
            <a:spAutoFit/>
          </a:bodyPr>
          <a:lstStyle/>
          <a:p>
            <a:r>
              <a:rPr lang="en-MY" dirty="0"/>
              <a:t>Select sensor operation</a:t>
            </a:r>
            <a:endParaRPr lang="en-MY"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710B88D-0259-46F1-9F74-5391A6DE054E}"/>
              </a:ext>
            </a:extLst>
          </p:cNvPr>
          <p:cNvPicPr>
            <a:picLocks noChangeAspect="1"/>
          </p:cNvPicPr>
          <p:nvPr/>
        </p:nvPicPr>
        <p:blipFill>
          <a:blip r:embed="rId3"/>
          <a:stretch>
            <a:fillRect/>
          </a:stretch>
        </p:blipFill>
        <p:spPr>
          <a:xfrm>
            <a:off x="1028146" y="5249934"/>
            <a:ext cx="3681725" cy="1548000"/>
          </a:xfrm>
          <a:prstGeom prst="rect">
            <a:avLst/>
          </a:prstGeom>
        </p:spPr>
      </p:pic>
    </p:spTree>
    <p:extLst>
      <p:ext uri="{BB962C8B-B14F-4D97-AF65-F5344CB8AC3E}">
        <p14:creationId xmlns:p14="http://schemas.microsoft.com/office/powerpoint/2010/main" val="26704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I/O (Output type)</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For output, there are 2 types which are:</a:t>
            </a:r>
          </a:p>
          <a:p>
            <a:pPr marL="1431925" lvl="1" indent="-457200"/>
            <a:r>
              <a:rPr lang="en-MY" sz="2800" dirty="0"/>
              <a:t>GP (output can be activated manually by means of a special card, or from a PC or by a timer)</a:t>
            </a:r>
          </a:p>
          <a:p>
            <a:pPr marL="1431925" lvl="1" indent="-457200"/>
            <a:r>
              <a:rPr lang="en-MY" sz="2800" dirty="0"/>
              <a:t>EVENT (output is activated by an input event)</a:t>
            </a:r>
          </a:p>
          <a:p>
            <a:pPr marL="457200" lvl="1" indent="-457200" algn="just">
              <a:buFont typeface="Wingdings" panose="05000000000000000000" pitchFamily="2" charset="2"/>
              <a:buChar char="Ø"/>
            </a:pPr>
            <a:r>
              <a:rPr lang="en-MY" sz="2800" dirty="0"/>
              <a:t>If during the initial SET-UP, you have set the unit to EL2000 OUTPUT EMULATION mode, then only outputs 5 &amp; 6 can be set, the other 4 outputs are predefined as Duress Alarm Output, Door Open Alarm Output, Door Shunt Output and Sensor Alarm Output </a:t>
            </a:r>
          </a:p>
          <a:p>
            <a:pPr marL="457200" lvl="1" indent="-457200" algn="just">
              <a:buFont typeface="Wingdings" panose="05000000000000000000" pitchFamily="2" charset="2"/>
              <a:buChar char="Ø"/>
            </a:pPr>
            <a:r>
              <a:rPr lang="en-MY" sz="2800" dirty="0"/>
              <a:t>If during the initial SET-UP, you have not set the unit to EL2000 OUTPUT EMULATION mode, then, all the 6 outputs can be set. </a:t>
            </a:r>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buNone/>
            </a:pPr>
            <a:endParaRPr lang="en-MY" sz="2800" dirty="0"/>
          </a:p>
        </p:txBody>
      </p:sp>
    </p:spTree>
    <p:extLst>
      <p:ext uri="{BB962C8B-B14F-4D97-AF65-F5344CB8AC3E}">
        <p14:creationId xmlns:p14="http://schemas.microsoft.com/office/powerpoint/2010/main" val="55282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I/O (Output mode)</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143000"/>
            <a:ext cx="11277600" cy="5562600"/>
          </a:xfrm>
        </p:spPr>
        <p:txBody>
          <a:bodyPr>
            <a:normAutofit/>
          </a:bodyPr>
          <a:lstStyle/>
          <a:p>
            <a:pPr marL="457200" lvl="1" indent="-457200" algn="just">
              <a:buFont typeface="Wingdings" panose="05000000000000000000" pitchFamily="2" charset="2"/>
              <a:buChar char="Ø"/>
            </a:pPr>
            <a:r>
              <a:rPr lang="en-MY" dirty="0"/>
              <a:t>If you have selected "GP" mode, the setting is complete, however, if you have selected any of the point to "EVNT" mode, the display will now show: - </a:t>
            </a:r>
          </a:p>
          <a:p>
            <a:pPr marL="0" lvl="1" indent="0">
              <a:buNone/>
            </a:pPr>
            <a:endParaRPr lang="en-MY" dirty="0"/>
          </a:p>
          <a:p>
            <a:pPr marL="0" lvl="1" indent="0">
              <a:buNone/>
            </a:pPr>
            <a:endParaRPr lang="en-MY" dirty="0"/>
          </a:p>
          <a:p>
            <a:pPr marL="0" lvl="1" indent="0">
              <a:buNone/>
            </a:pPr>
            <a:endParaRPr lang="en-MY" sz="1100" dirty="0"/>
          </a:p>
          <a:p>
            <a:pPr marL="0" lvl="1" indent="0">
              <a:buNone/>
            </a:pPr>
            <a:endParaRPr lang="en-MY" sz="1100" dirty="0"/>
          </a:p>
          <a:p>
            <a:pPr marL="0" lvl="1" indent="0">
              <a:buNone/>
            </a:pPr>
            <a:endParaRPr lang="en-MY" sz="1100" dirty="0"/>
          </a:p>
          <a:p>
            <a:pPr marL="0" lvl="1" indent="0">
              <a:buNone/>
            </a:pPr>
            <a:endParaRPr lang="en-MY" sz="1100" dirty="0"/>
          </a:p>
          <a:p>
            <a:pPr marL="342900" lvl="1" indent="-342900">
              <a:buFont typeface="Wingdings" panose="05000000000000000000" pitchFamily="2" charset="2"/>
              <a:buChar char="Ø"/>
            </a:pPr>
            <a:r>
              <a:rPr lang="en-MY" dirty="0"/>
              <a:t>There are 4 modes available </a:t>
            </a:r>
          </a:p>
          <a:p>
            <a:pPr marL="0" lvl="1" indent="0">
              <a:buNone/>
            </a:pPr>
            <a:endParaRPr lang="en-MY" sz="2800" dirty="0"/>
          </a:p>
          <a:p>
            <a:pPr marL="0" lvl="1" indent="0">
              <a:buNone/>
            </a:pPr>
            <a:endParaRPr lang="en-MY" sz="2800" dirty="0"/>
          </a:p>
          <a:p>
            <a:pPr marL="0" lvl="1" indent="0">
              <a:buNone/>
            </a:pPr>
            <a:endParaRPr lang="en-MY" sz="2800" dirty="0"/>
          </a:p>
        </p:txBody>
      </p:sp>
      <p:pic>
        <p:nvPicPr>
          <p:cNvPr id="3" name="Picture 2">
            <a:extLst>
              <a:ext uri="{FF2B5EF4-FFF2-40B4-BE49-F238E27FC236}">
                <a16:creationId xmlns:a16="http://schemas.microsoft.com/office/drawing/2014/main" id="{44565556-F79D-4E2B-9C01-F6187B51326D}"/>
              </a:ext>
            </a:extLst>
          </p:cNvPr>
          <p:cNvPicPr>
            <a:picLocks noChangeAspect="1"/>
          </p:cNvPicPr>
          <p:nvPr/>
        </p:nvPicPr>
        <p:blipFill>
          <a:blip r:embed="rId2"/>
          <a:stretch>
            <a:fillRect/>
          </a:stretch>
        </p:blipFill>
        <p:spPr>
          <a:xfrm>
            <a:off x="3275012" y="2535626"/>
            <a:ext cx="4149616" cy="900000"/>
          </a:xfrm>
          <a:prstGeom prst="rect">
            <a:avLst/>
          </a:prstGeom>
        </p:spPr>
      </p:pic>
      <p:graphicFrame>
        <p:nvGraphicFramePr>
          <p:cNvPr id="10" name="Table 10">
            <a:extLst>
              <a:ext uri="{FF2B5EF4-FFF2-40B4-BE49-F238E27FC236}">
                <a16:creationId xmlns:a16="http://schemas.microsoft.com/office/drawing/2014/main" id="{31B07245-648F-4F95-AD4E-C0D372973052}"/>
              </a:ext>
            </a:extLst>
          </p:cNvPr>
          <p:cNvGraphicFramePr>
            <a:graphicFrameLocks noGrp="1"/>
          </p:cNvGraphicFramePr>
          <p:nvPr>
            <p:extLst>
              <p:ext uri="{D42A27DB-BD31-4B8C-83A1-F6EECF244321}">
                <p14:modId xmlns:p14="http://schemas.microsoft.com/office/powerpoint/2010/main" val="821457818"/>
              </p:ext>
            </p:extLst>
          </p:nvPr>
        </p:nvGraphicFramePr>
        <p:xfrm>
          <a:off x="888033" y="3803374"/>
          <a:ext cx="10661375" cy="3048000"/>
        </p:xfrm>
        <a:graphic>
          <a:graphicData uri="http://schemas.openxmlformats.org/drawingml/2006/table">
            <a:tbl>
              <a:tblPr firstRow="1" bandRow="1">
                <a:tableStyleId>{2D5ABB26-0587-4C30-8999-92F81FD0307C}</a:tableStyleId>
              </a:tblPr>
              <a:tblGrid>
                <a:gridCol w="2126976">
                  <a:extLst>
                    <a:ext uri="{9D8B030D-6E8A-4147-A177-3AD203B41FA5}">
                      <a16:colId xmlns:a16="http://schemas.microsoft.com/office/drawing/2014/main" val="679404529"/>
                    </a:ext>
                  </a:extLst>
                </a:gridCol>
                <a:gridCol w="8534399">
                  <a:extLst>
                    <a:ext uri="{9D8B030D-6E8A-4147-A177-3AD203B41FA5}">
                      <a16:colId xmlns:a16="http://schemas.microsoft.com/office/drawing/2014/main" val="2021673753"/>
                    </a:ext>
                  </a:extLst>
                </a:gridCol>
              </a:tblGrid>
              <a:tr h="762000">
                <a:tc>
                  <a:txBody>
                    <a:bodyPr/>
                    <a:lstStyle/>
                    <a:p>
                      <a:r>
                        <a:rPr lang="en-MY" sz="2000" b="1" i="0" u="none" strike="noStrike" kern="1200" baseline="0" dirty="0">
                          <a:solidFill>
                            <a:schemeClr val="tx1"/>
                          </a:solidFill>
                          <a:latin typeface="+mn-lt"/>
                          <a:ea typeface="+mn-ea"/>
                          <a:cs typeface="+mn-cs"/>
                        </a:rPr>
                        <a:t>SHRT </a:t>
                      </a:r>
                      <a:r>
                        <a:rPr lang="en-MY" sz="2000" b="0" i="0" u="none" strike="noStrike" kern="1200" baseline="0" dirty="0">
                          <a:solidFill>
                            <a:schemeClr val="tx1"/>
                          </a:solidFill>
                          <a:latin typeface="+mn-lt"/>
                          <a:ea typeface="+mn-ea"/>
                          <a:cs typeface="+mn-cs"/>
                        </a:rPr>
                        <a:t>(Short)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2000" b="0" i="0" u="none" strike="noStrike" kern="1200" baseline="0" dirty="0">
                          <a:solidFill>
                            <a:schemeClr val="tx1"/>
                          </a:solidFill>
                          <a:latin typeface="+mn-lt"/>
                          <a:ea typeface="+mn-ea"/>
                          <a:cs typeface="+mn-cs"/>
                        </a:rPr>
                        <a:t>Each event, defined by the command "OUTPUT EVENT" will cause the output to turn on for duration of 1 second.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217459"/>
                  </a:ext>
                </a:extLst>
              </a:tr>
              <a:tr h="762000">
                <a:tc>
                  <a:txBody>
                    <a:bodyPr/>
                    <a:lstStyle/>
                    <a:p>
                      <a:r>
                        <a:rPr lang="en-MY" sz="2000" b="1" i="0" u="none" strike="noStrike" kern="1200" baseline="0" dirty="0">
                          <a:solidFill>
                            <a:schemeClr val="tx1"/>
                          </a:solidFill>
                          <a:latin typeface="+mn-lt"/>
                          <a:ea typeface="+mn-ea"/>
                          <a:cs typeface="+mn-cs"/>
                        </a:rPr>
                        <a:t>TOG </a:t>
                      </a:r>
                      <a:r>
                        <a:rPr lang="en-MY" sz="2000" b="0" i="0" u="none" strike="noStrike" kern="1200" baseline="0" dirty="0">
                          <a:solidFill>
                            <a:schemeClr val="tx1"/>
                          </a:solidFill>
                          <a:latin typeface="+mn-lt"/>
                          <a:ea typeface="+mn-ea"/>
                          <a:cs typeface="+mn-cs"/>
                        </a:rPr>
                        <a:t>(Toggle)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2000" b="0" i="0" u="none" strike="noStrike" kern="1200" baseline="0" dirty="0">
                          <a:solidFill>
                            <a:schemeClr val="tx1"/>
                          </a:solidFill>
                          <a:latin typeface="+mn-lt"/>
                          <a:ea typeface="+mn-ea"/>
                          <a:cs typeface="+mn-cs"/>
                        </a:rPr>
                        <a:t>Each occurrence of an event will cause the output to toggle ON.OFF.ON.OFF etc.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3753442"/>
                  </a:ext>
                </a:extLst>
              </a:tr>
              <a:tr h="762000">
                <a:tc>
                  <a:txBody>
                    <a:bodyPr/>
                    <a:lstStyle/>
                    <a:p>
                      <a:r>
                        <a:rPr lang="en-MY" sz="2000" b="1" i="0" u="none" strike="noStrike" kern="1200" baseline="0" dirty="0">
                          <a:solidFill>
                            <a:schemeClr val="tx1"/>
                          </a:solidFill>
                          <a:latin typeface="+mn-lt"/>
                          <a:ea typeface="+mn-ea"/>
                          <a:cs typeface="+mn-cs"/>
                        </a:rPr>
                        <a:t>MULT </a:t>
                      </a:r>
                      <a:r>
                        <a:rPr lang="en-MY" sz="2000" b="0" i="0" u="none" strike="noStrike" kern="1200" baseline="0" dirty="0">
                          <a:solidFill>
                            <a:schemeClr val="tx1"/>
                          </a:solidFill>
                          <a:latin typeface="+mn-lt"/>
                          <a:ea typeface="+mn-ea"/>
                          <a:cs typeface="+mn-cs"/>
                        </a:rPr>
                        <a:t>(Multiple)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2000" b="0" i="0" u="none" strike="noStrike" kern="1200" baseline="0" dirty="0">
                          <a:solidFill>
                            <a:schemeClr val="tx1"/>
                          </a:solidFill>
                          <a:latin typeface="+mn-lt"/>
                          <a:ea typeface="+mn-ea"/>
                          <a:cs typeface="+mn-cs"/>
                        </a:rPr>
                        <a:t>Each event will cause the output to send a succession of pulses, each of 1-second duration in succession. The number of pulses is programmable.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9437461"/>
                  </a:ext>
                </a:extLst>
              </a:tr>
              <a:tr h="762000">
                <a:tc>
                  <a:txBody>
                    <a:bodyPr/>
                    <a:lstStyle/>
                    <a:p>
                      <a:r>
                        <a:rPr lang="en-MY" sz="2000" b="1" i="0" u="none" strike="noStrike" kern="1200" baseline="0" dirty="0">
                          <a:solidFill>
                            <a:schemeClr val="tx1"/>
                          </a:solidFill>
                          <a:latin typeface="+mn-lt"/>
                          <a:ea typeface="+mn-ea"/>
                          <a:cs typeface="+mn-cs"/>
                        </a:rPr>
                        <a:t>PULSE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sz="2000" b="0" i="0" u="none" strike="noStrike" kern="1200" baseline="0" dirty="0">
                          <a:solidFill>
                            <a:schemeClr val="tx1"/>
                          </a:solidFill>
                          <a:latin typeface="+mn-lt"/>
                          <a:ea typeface="+mn-ea"/>
                          <a:cs typeface="+mn-cs"/>
                        </a:rPr>
                        <a:t>Each event will cause the output to turn on for a time defined by the command "OUTPUT DURATION". </a:t>
                      </a:r>
                      <a:endParaRPr lang="en-MY"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2510966"/>
                  </a:ext>
                </a:extLst>
              </a:tr>
            </a:tbl>
          </a:graphicData>
        </a:graphic>
      </p:graphicFrame>
      <p:sp>
        <p:nvSpPr>
          <p:cNvPr id="11" name="TextBox 10">
            <a:extLst>
              <a:ext uri="{FF2B5EF4-FFF2-40B4-BE49-F238E27FC236}">
                <a16:creationId xmlns:a16="http://schemas.microsoft.com/office/drawing/2014/main" id="{21C4FC52-E21C-4810-AD51-ADCDE00873B5}"/>
              </a:ext>
            </a:extLst>
          </p:cNvPr>
          <p:cNvSpPr txBox="1"/>
          <p:nvPr/>
        </p:nvSpPr>
        <p:spPr>
          <a:xfrm>
            <a:off x="3056051" y="2020520"/>
            <a:ext cx="4587538"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Output Menu &gt; Output Type</a:t>
            </a:r>
          </a:p>
        </p:txBody>
      </p:sp>
    </p:spTree>
    <p:extLst>
      <p:ext uri="{BB962C8B-B14F-4D97-AF65-F5344CB8AC3E}">
        <p14:creationId xmlns:p14="http://schemas.microsoft.com/office/powerpoint/2010/main" val="19695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uiExpan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I/O (Output event)</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76400"/>
            <a:ext cx="4876800" cy="5029200"/>
          </a:xfrm>
        </p:spPr>
        <p:txBody>
          <a:bodyPr>
            <a:normAutofit/>
          </a:bodyPr>
          <a:lstStyle/>
          <a:p>
            <a:pPr marL="457200" lvl="1" indent="-457200" algn="just">
              <a:buFont typeface="Wingdings" panose="05000000000000000000" pitchFamily="2" charset="2"/>
              <a:buChar char="Ø"/>
            </a:pPr>
            <a:r>
              <a:rPr lang="en-MY" sz="2800" b="0" i="0" u="none" strike="noStrike" baseline="0" dirty="0">
                <a:solidFill>
                  <a:srgbClr val="000000"/>
                </a:solidFill>
              </a:rPr>
              <a:t>This command allows you to define what type of activity occurring at the door will trigger a specific output. </a:t>
            </a:r>
            <a:endParaRPr lang="en-MY" sz="2800" dirty="0"/>
          </a:p>
          <a:p>
            <a:pPr marL="0" lvl="1" indent="0">
              <a:buNone/>
            </a:pPr>
            <a:endParaRPr lang="en-MY" dirty="0"/>
          </a:p>
          <a:p>
            <a:pPr marL="0" lvl="1" indent="0">
              <a:buNone/>
            </a:pPr>
            <a:endParaRPr lang="en-MY" sz="1100" dirty="0"/>
          </a:p>
          <a:p>
            <a:pPr marL="0" lvl="1" indent="0">
              <a:buNone/>
            </a:pPr>
            <a:endParaRPr lang="en-MY" sz="1100" dirty="0"/>
          </a:p>
          <a:p>
            <a:pPr marL="0" lvl="1" indent="0">
              <a:buNone/>
            </a:pPr>
            <a:endParaRPr lang="en-MY" sz="1100" dirty="0"/>
          </a:p>
          <a:p>
            <a:pPr marL="0" lvl="1" indent="0">
              <a:buNone/>
            </a:pPr>
            <a:endParaRPr lang="en-MY" sz="1100" dirty="0"/>
          </a:p>
          <a:p>
            <a:pPr marL="0" lvl="1" indent="0">
              <a:buNone/>
            </a:pPr>
            <a:endParaRPr lang="en-MY" sz="2800" dirty="0"/>
          </a:p>
          <a:p>
            <a:pPr marL="0" lvl="1" indent="0">
              <a:buNone/>
            </a:pPr>
            <a:endParaRPr lang="en-MY" sz="2800" dirty="0"/>
          </a:p>
          <a:p>
            <a:pPr marL="0" lvl="1" indent="0">
              <a:buNone/>
            </a:pPr>
            <a:endParaRPr lang="en-MY" sz="2800" dirty="0"/>
          </a:p>
        </p:txBody>
      </p:sp>
      <p:pic>
        <p:nvPicPr>
          <p:cNvPr id="6" name="Picture 5">
            <a:extLst>
              <a:ext uri="{FF2B5EF4-FFF2-40B4-BE49-F238E27FC236}">
                <a16:creationId xmlns:a16="http://schemas.microsoft.com/office/drawing/2014/main" id="{522EDA26-83EE-4298-BE65-A9BB3878D539}"/>
              </a:ext>
            </a:extLst>
          </p:cNvPr>
          <p:cNvPicPr>
            <a:picLocks noChangeAspect="1"/>
          </p:cNvPicPr>
          <p:nvPr/>
        </p:nvPicPr>
        <p:blipFill>
          <a:blip r:embed="rId2"/>
          <a:stretch>
            <a:fillRect/>
          </a:stretch>
        </p:blipFill>
        <p:spPr>
          <a:xfrm>
            <a:off x="1344912" y="4043497"/>
            <a:ext cx="3518309" cy="756000"/>
          </a:xfrm>
          <a:prstGeom prst="rect">
            <a:avLst/>
          </a:prstGeom>
        </p:spPr>
      </p:pic>
      <p:sp>
        <p:nvSpPr>
          <p:cNvPr id="8" name="TextBox 7">
            <a:extLst>
              <a:ext uri="{FF2B5EF4-FFF2-40B4-BE49-F238E27FC236}">
                <a16:creationId xmlns:a16="http://schemas.microsoft.com/office/drawing/2014/main" id="{39402C47-8F18-45DF-B87B-FF8CE47CA910}"/>
              </a:ext>
            </a:extLst>
          </p:cNvPr>
          <p:cNvSpPr txBox="1"/>
          <p:nvPr/>
        </p:nvSpPr>
        <p:spPr>
          <a:xfrm>
            <a:off x="761118" y="3657600"/>
            <a:ext cx="4685898"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Output Menu &gt; Output Event</a:t>
            </a:r>
          </a:p>
        </p:txBody>
      </p:sp>
      <p:sp>
        <p:nvSpPr>
          <p:cNvPr id="9" name="TextBox 8">
            <a:extLst>
              <a:ext uri="{FF2B5EF4-FFF2-40B4-BE49-F238E27FC236}">
                <a16:creationId xmlns:a16="http://schemas.microsoft.com/office/drawing/2014/main" id="{145964A7-D895-4CF6-AC12-EFF2B384D1E8}"/>
              </a:ext>
            </a:extLst>
          </p:cNvPr>
          <p:cNvSpPr txBox="1"/>
          <p:nvPr/>
        </p:nvSpPr>
        <p:spPr>
          <a:xfrm>
            <a:off x="7438404" y="1081164"/>
            <a:ext cx="2945293" cy="400110"/>
          </a:xfrm>
          <a:prstGeom prst="rect">
            <a:avLst/>
          </a:prstGeom>
          <a:noFill/>
        </p:spPr>
        <p:txBody>
          <a:bodyPr wrap="none" rtlCol="0">
            <a:spAutoFit/>
          </a:bodyPr>
          <a:lstStyle/>
          <a:p>
            <a:r>
              <a:rPr lang="en-MY" sz="2000" b="1" dirty="0"/>
              <a:t>Table Of Transaction Code</a:t>
            </a:r>
            <a:endParaRPr lang="en-MY" sz="2000" b="1"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A035C8C-A8CD-4EFB-94D2-996B94D85A1F}"/>
              </a:ext>
            </a:extLst>
          </p:cNvPr>
          <p:cNvPicPr>
            <a:picLocks noChangeAspect="1"/>
          </p:cNvPicPr>
          <p:nvPr/>
        </p:nvPicPr>
        <p:blipFill>
          <a:blip r:embed="rId3"/>
          <a:stretch>
            <a:fillRect/>
          </a:stretch>
        </p:blipFill>
        <p:spPr>
          <a:xfrm>
            <a:off x="5685320" y="1481274"/>
            <a:ext cx="6451463" cy="5292000"/>
          </a:xfrm>
          <a:prstGeom prst="rect">
            <a:avLst/>
          </a:prstGeom>
        </p:spPr>
      </p:pic>
    </p:spTree>
    <p:extLst>
      <p:ext uri="{BB962C8B-B14F-4D97-AF65-F5344CB8AC3E}">
        <p14:creationId xmlns:p14="http://schemas.microsoft.com/office/powerpoint/2010/main" val="26349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I/O (Output duration)</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76400"/>
            <a:ext cx="10742612" cy="5029200"/>
          </a:xfrm>
        </p:spPr>
        <p:txBody>
          <a:bodyPr>
            <a:normAutofit/>
          </a:bodyPr>
          <a:lstStyle/>
          <a:p>
            <a:pPr marL="457200" lvl="1" indent="-457200" algn="just">
              <a:buFont typeface="Wingdings" panose="05000000000000000000" pitchFamily="2" charset="2"/>
              <a:buChar char="Ø"/>
            </a:pPr>
            <a:r>
              <a:rPr lang="en-MY" sz="2800" b="0" i="0" u="none" strike="noStrike" baseline="0" dirty="0">
                <a:solidFill>
                  <a:srgbClr val="000000"/>
                </a:solidFill>
              </a:rPr>
              <a:t>The "OUTPUT DURATION" command is to set the duration for which the output point is to stay activated </a:t>
            </a:r>
            <a:endParaRPr lang="en-MY" sz="2800" dirty="0"/>
          </a:p>
          <a:p>
            <a:pPr marL="0" lvl="1" indent="0">
              <a:buNone/>
            </a:pPr>
            <a:endParaRPr lang="en-MY" sz="1100" dirty="0"/>
          </a:p>
          <a:p>
            <a:pPr marL="0" lvl="1" indent="0">
              <a:buNone/>
            </a:pPr>
            <a:endParaRPr lang="en-MY" sz="1100" dirty="0"/>
          </a:p>
          <a:p>
            <a:pPr marL="0" lvl="1" indent="0">
              <a:buNone/>
            </a:pPr>
            <a:endParaRPr lang="en-MY" sz="1100" dirty="0"/>
          </a:p>
          <a:p>
            <a:pPr marL="0" lvl="1" indent="0">
              <a:buNone/>
            </a:pPr>
            <a:endParaRPr lang="en-MY" sz="1100" dirty="0"/>
          </a:p>
          <a:p>
            <a:pPr marL="0" lvl="1" indent="0">
              <a:buNone/>
            </a:pPr>
            <a:endParaRPr lang="en-MY" sz="2800" dirty="0"/>
          </a:p>
          <a:p>
            <a:pPr marL="0" lvl="1" indent="0">
              <a:buNone/>
            </a:pPr>
            <a:endParaRPr lang="en-MY" sz="2800" dirty="0"/>
          </a:p>
          <a:p>
            <a:pPr marL="0" lvl="1" indent="0">
              <a:buNone/>
            </a:pPr>
            <a:endParaRPr lang="en-MY" sz="2800" dirty="0"/>
          </a:p>
        </p:txBody>
      </p:sp>
      <p:sp>
        <p:nvSpPr>
          <p:cNvPr id="8" name="TextBox 7">
            <a:extLst>
              <a:ext uri="{FF2B5EF4-FFF2-40B4-BE49-F238E27FC236}">
                <a16:creationId xmlns:a16="http://schemas.microsoft.com/office/drawing/2014/main" id="{39402C47-8F18-45DF-B87B-FF8CE47CA910}"/>
              </a:ext>
            </a:extLst>
          </p:cNvPr>
          <p:cNvSpPr txBox="1"/>
          <p:nvPr/>
        </p:nvSpPr>
        <p:spPr>
          <a:xfrm>
            <a:off x="2970212" y="2895600"/>
            <a:ext cx="5006499"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Output Menu &gt; Output Duration</a:t>
            </a:r>
          </a:p>
        </p:txBody>
      </p:sp>
      <p:pic>
        <p:nvPicPr>
          <p:cNvPr id="3" name="Picture 2">
            <a:extLst>
              <a:ext uri="{FF2B5EF4-FFF2-40B4-BE49-F238E27FC236}">
                <a16:creationId xmlns:a16="http://schemas.microsoft.com/office/drawing/2014/main" id="{E634A704-ED07-4699-A468-58130606C0C1}"/>
              </a:ext>
            </a:extLst>
          </p:cNvPr>
          <p:cNvPicPr>
            <a:picLocks noChangeAspect="1"/>
          </p:cNvPicPr>
          <p:nvPr/>
        </p:nvPicPr>
        <p:blipFill>
          <a:blip r:embed="rId2"/>
          <a:stretch>
            <a:fillRect/>
          </a:stretch>
        </p:blipFill>
        <p:spPr>
          <a:xfrm>
            <a:off x="3207952" y="3291436"/>
            <a:ext cx="4531018" cy="972000"/>
          </a:xfrm>
          <a:prstGeom prst="rect">
            <a:avLst/>
          </a:prstGeom>
        </p:spPr>
      </p:pic>
    </p:spTree>
    <p:extLst>
      <p:ext uri="{BB962C8B-B14F-4D97-AF65-F5344CB8AC3E}">
        <p14:creationId xmlns:p14="http://schemas.microsoft.com/office/powerpoint/2010/main" val="14508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Input and Output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5568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1865312" y="457200"/>
            <a:ext cx="8458200"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Training Outline (Session 2 – Sept 2)</a:t>
            </a:r>
          </a:p>
        </p:txBody>
      </p:sp>
      <p:sp>
        <p:nvSpPr>
          <p:cNvPr id="14" name="Rectangle 13">
            <a:extLst>
              <a:ext uri="{FF2B5EF4-FFF2-40B4-BE49-F238E27FC236}">
                <a16:creationId xmlns:a16="http://schemas.microsoft.com/office/drawing/2014/main" id="{B9F482F6-925C-4C4E-A8CC-7A3F9298BBC7}"/>
              </a:ext>
            </a:extLst>
          </p:cNvPr>
          <p:cNvSpPr/>
          <p:nvPr/>
        </p:nvSpPr>
        <p:spPr>
          <a:xfrm>
            <a:off x="447390" y="1834679"/>
            <a:ext cx="6256621" cy="4280531"/>
          </a:xfrm>
          <a:prstGeom prst="rect">
            <a:avLst/>
          </a:prstGeom>
        </p:spPr>
        <p:txBody>
          <a:bodyPr wrap="square">
            <a:spAutoFit/>
          </a:bodyPr>
          <a:lstStyle/>
          <a:p>
            <a:pPr marL="342900" lvl="0" indent="-342900">
              <a:lnSpc>
                <a:spcPct val="200000"/>
              </a:lnSpc>
              <a:buFont typeface="Wingdings" panose="05000000000000000000" pitchFamily="2" charset="2"/>
              <a:buChar char="§"/>
            </a:pPr>
            <a:r>
              <a:rPr lang="en-MY" sz="2800" b="1" dirty="0"/>
              <a:t>Refreshment from session 1</a:t>
            </a:r>
          </a:p>
          <a:p>
            <a:pPr marL="342900" lvl="0" indent="-342900">
              <a:lnSpc>
                <a:spcPct val="200000"/>
              </a:lnSpc>
              <a:buFont typeface="Wingdings" panose="05000000000000000000" pitchFamily="2" charset="2"/>
              <a:buChar char="§"/>
            </a:pPr>
            <a:r>
              <a:rPr lang="en-MY" sz="2800" b="1" dirty="0"/>
              <a:t>Full standard command of EL2306D</a:t>
            </a:r>
          </a:p>
          <a:p>
            <a:pPr marL="342900" lvl="0" indent="-342900">
              <a:lnSpc>
                <a:spcPct val="200000"/>
              </a:lnSpc>
              <a:buFont typeface="Wingdings" panose="05000000000000000000" pitchFamily="2" charset="2"/>
              <a:buChar char="§"/>
            </a:pPr>
            <a:r>
              <a:rPr lang="en-MY" sz="2800" b="1" dirty="0"/>
              <a:t>Full standard function of </a:t>
            </a:r>
            <a:r>
              <a:rPr lang="en-MY" sz="2800" b="1" dirty="0" err="1"/>
              <a:t>WinPro</a:t>
            </a:r>
            <a:endParaRPr lang="en-MY" sz="2800" b="1" dirty="0"/>
          </a:p>
          <a:p>
            <a:pPr marL="342900" lvl="0" indent="-342900">
              <a:lnSpc>
                <a:spcPct val="200000"/>
              </a:lnSpc>
              <a:buFont typeface="Wingdings" panose="05000000000000000000" pitchFamily="2" charset="2"/>
              <a:buChar char="§"/>
            </a:pPr>
            <a:r>
              <a:rPr lang="en-MY" sz="2800" b="1" dirty="0"/>
              <a:t>Support documents</a:t>
            </a:r>
          </a:p>
          <a:p>
            <a:pPr marL="342900" lvl="0" indent="-342900">
              <a:lnSpc>
                <a:spcPct val="200000"/>
              </a:lnSpc>
              <a:buFont typeface="Wingdings" panose="05000000000000000000" pitchFamily="2" charset="2"/>
              <a:buChar char="§"/>
            </a:pPr>
            <a:r>
              <a:rPr lang="en-MY" sz="2800" b="1" dirty="0"/>
              <a:t>Q&amp;A</a:t>
            </a:r>
          </a:p>
        </p:txBody>
      </p:sp>
    </p:spTree>
    <p:extLst>
      <p:ext uri="{BB962C8B-B14F-4D97-AF65-F5344CB8AC3E}">
        <p14:creationId xmlns:p14="http://schemas.microsoft.com/office/powerpoint/2010/main" val="7247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Miscellaneous Command</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dirty="0"/>
              <a:t>Door sensor – to select the type of Door-Contact you wish to use </a:t>
            </a:r>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dirty="0"/>
          </a:p>
          <a:p>
            <a:pPr marL="0" lvl="1" indent="0">
              <a:buNone/>
            </a:pPr>
            <a:endParaRPr lang="en-MY" sz="1000" dirty="0"/>
          </a:p>
          <a:p>
            <a:pPr marL="457200" lvl="1" indent="-457200">
              <a:buFont typeface="Wingdings" panose="05000000000000000000" pitchFamily="2" charset="2"/>
              <a:buChar char="Ø"/>
            </a:pPr>
            <a:r>
              <a:rPr lang="en-MY" dirty="0"/>
              <a:t>Push Button – to enable/disable push button function</a:t>
            </a:r>
          </a:p>
          <a:p>
            <a:pPr marL="0" lvl="1" indent="0">
              <a:buNone/>
            </a:pPr>
            <a:endParaRPr lang="en-MY" sz="2800" dirty="0"/>
          </a:p>
          <a:p>
            <a:pPr marL="0" lvl="1" indent="0">
              <a:buNone/>
            </a:pPr>
            <a:endParaRPr lang="en-MY" sz="2800" dirty="0"/>
          </a:p>
          <a:p>
            <a:pPr marL="0" lvl="1" indent="0">
              <a:buNone/>
            </a:pPr>
            <a:endParaRPr lang="en-MY" dirty="0"/>
          </a:p>
          <a:p>
            <a:pPr marL="457200" lvl="1" indent="-457200">
              <a:buFont typeface="Wingdings" panose="05000000000000000000" pitchFamily="2" charset="2"/>
              <a:buChar char="Ø"/>
            </a:pPr>
            <a:r>
              <a:rPr lang="en-MY" dirty="0"/>
              <a:t>Valid Buzzer - to enable/disable the buzzer sound for every valid card entry </a:t>
            </a:r>
          </a:p>
          <a:p>
            <a:pPr marL="0" lvl="1" indent="0">
              <a:buNone/>
            </a:pPr>
            <a:endParaRPr lang="en-MY" sz="2800" dirty="0"/>
          </a:p>
          <a:p>
            <a:pPr marL="0" lvl="1" indent="0">
              <a:buNone/>
            </a:pPr>
            <a:endParaRPr lang="en-MY" sz="2800" dirty="0"/>
          </a:p>
        </p:txBody>
      </p:sp>
      <p:sp>
        <p:nvSpPr>
          <p:cNvPr id="14" name="TextBox 13">
            <a:extLst>
              <a:ext uri="{FF2B5EF4-FFF2-40B4-BE49-F238E27FC236}">
                <a16:creationId xmlns:a16="http://schemas.microsoft.com/office/drawing/2014/main" id="{A4A069E3-72D7-4872-88CC-BB3B67BFF877}"/>
              </a:ext>
            </a:extLst>
          </p:cNvPr>
          <p:cNvSpPr txBox="1"/>
          <p:nvPr/>
        </p:nvSpPr>
        <p:spPr>
          <a:xfrm>
            <a:off x="1867958" y="2209800"/>
            <a:ext cx="4403770"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Door Menu &gt; Door Sensor</a:t>
            </a:r>
          </a:p>
        </p:txBody>
      </p:sp>
      <p:pic>
        <p:nvPicPr>
          <p:cNvPr id="6" name="Picture 5">
            <a:extLst>
              <a:ext uri="{FF2B5EF4-FFF2-40B4-BE49-F238E27FC236}">
                <a16:creationId xmlns:a16="http://schemas.microsoft.com/office/drawing/2014/main" id="{3C4DE101-3CC2-49EA-A4D5-1706ABB5C4B4}"/>
              </a:ext>
            </a:extLst>
          </p:cNvPr>
          <p:cNvPicPr>
            <a:picLocks noChangeAspect="1"/>
          </p:cNvPicPr>
          <p:nvPr/>
        </p:nvPicPr>
        <p:blipFill>
          <a:blip r:embed="rId2"/>
          <a:stretch>
            <a:fillRect/>
          </a:stretch>
        </p:blipFill>
        <p:spPr>
          <a:xfrm>
            <a:off x="2298508" y="2579132"/>
            <a:ext cx="3777750" cy="828000"/>
          </a:xfrm>
          <a:prstGeom prst="rect">
            <a:avLst/>
          </a:prstGeom>
        </p:spPr>
      </p:pic>
      <p:pic>
        <p:nvPicPr>
          <p:cNvPr id="8" name="Picture 7">
            <a:extLst>
              <a:ext uri="{FF2B5EF4-FFF2-40B4-BE49-F238E27FC236}">
                <a16:creationId xmlns:a16="http://schemas.microsoft.com/office/drawing/2014/main" id="{4B99C9BE-8119-49F9-8AB3-DAB5F69871D3}"/>
              </a:ext>
            </a:extLst>
          </p:cNvPr>
          <p:cNvPicPr>
            <a:picLocks noChangeAspect="1"/>
          </p:cNvPicPr>
          <p:nvPr/>
        </p:nvPicPr>
        <p:blipFill>
          <a:blip r:embed="rId3"/>
          <a:stretch>
            <a:fillRect/>
          </a:stretch>
        </p:blipFill>
        <p:spPr>
          <a:xfrm>
            <a:off x="2311443" y="4278869"/>
            <a:ext cx="3764815" cy="828000"/>
          </a:xfrm>
          <a:prstGeom prst="rect">
            <a:avLst/>
          </a:prstGeom>
        </p:spPr>
      </p:pic>
      <p:sp>
        <p:nvSpPr>
          <p:cNvPr id="13" name="TextBox 12">
            <a:extLst>
              <a:ext uri="{FF2B5EF4-FFF2-40B4-BE49-F238E27FC236}">
                <a16:creationId xmlns:a16="http://schemas.microsoft.com/office/drawing/2014/main" id="{4F1ED9F5-A0D0-4313-A8D3-95A9828E6B85}"/>
              </a:ext>
            </a:extLst>
          </p:cNvPr>
          <p:cNvSpPr txBox="1"/>
          <p:nvPr/>
        </p:nvSpPr>
        <p:spPr>
          <a:xfrm>
            <a:off x="1831515" y="3913337"/>
            <a:ext cx="4044697"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Door Menu &gt; Push Exit</a:t>
            </a:r>
          </a:p>
        </p:txBody>
      </p:sp>
      <p:sp>
        <p:nvSpPr>
          <p:cNvPr id="16" name="TextBox 15">
            <a:extLst>
              <a:ext uri="{FF2B5EF4-FFF2-40B4-BE49-F238E27FC236}">
                <a16:creationId xmlns:a16="http://schemas.microsoft.com/office/drawing/2014/main" id="{627BE4CA-514E-4185-849B-2EE5F1E3514A}"/>
              </a:ext>
            </a:extLst>
          </p:cNvPr>
          <p:cNvSpPr txBox="1"/>
          <p:nvPr/>
        </p:nvSpPr>
        <p:spPr>
          <a:xfrm>
            <a:off x="1831515" y="5600414"/>
            <a:ext cx="4356705"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Door Menu &gt; Valid </a:t>
            </a:r>
            <a:r>
              <a:rPr lang="en-MY" b="1" i="1" dirty="0" err="1">
                <a:latin typeface="Arial" panose="020B0604020202020204" pitchFamily="34" charset="0"/>
                <a:cs typeface="Arial" panose="020B0604020202020204" pitchFamily="34" charset="0"/>
              </a:rPr>
              <a:t>Buzer</a:t>
            </a:r>
            <a:endParaRPr lang="en-MY" b="1" i="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12A38E5-3E51-434A-8866-FD968AF408A6}"/>
              </a:ext>
            </a:extLst>
          </p:cNvPr>
          <p:cNvPicPr>
            <a:picLocks noChangeAspect="1"/>
          </p:cNvPicPr>
          <p:nvPr/>
        </p:nvPicPr>
        <p:blipFill>
          <a:blip r:embed="rId4"/>
          <a:stretch>
            <a:fillRect/>
          </a:stretch>
        </p:blipFill>
        <p:spPr>
          <a:xfrm>
            <a:off x="2326420" y="6010614"/>
            <a:ext cx="3801270" cy="828000"/>
          </a:xfrm>
          <a:prstGeom prst="rect">
            <a:avLst/>
          </a:prstGeom>
        </p:spPr>
      </p:pic>
    </p:spTree>
    <p:extLst>
      <p:ext uri="{BB962C8B-B14F-4D97-AF65-F5344CB8AC3E}">
        <p14:creationId xmlns:p14="http://schemas.microsoft.com/office/powerpoint/2010/main" val="26489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Miscellaneous Command</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dirty="0"/>
              <a:t>Door sensor debounce – applicable for glass door</a:t>
            </a:r>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dirty="0"/>
          </a:p>
          <a:p>
            <a:pPr marL="0" lvl="1" indent="0">
              <a:buNone/>
            </a:pPr>
            <a:endParaRPr lang="en-MY" sz="1000" dirty="0"/>
          </a:p>
          <a:p>
            <a:pPr marL="0" lvl="1" indent="0">
              <a:buNone/>
            </a:pPr>
            <a:endParaRPr lang="en-MY" sz="2800" dirty="0"/>
          </a:p>
          <a:p>
            <a:pPr marL="0" lvl="1" indent="0">
              <a:buNone/>
            </a:pPr>
            <a:endParaRPr lang="en-MY" sz="500" dirty="0"/>
          </a:p>
          <a:p>
            <a:pPr marL="0" lvl="1" indent="0">
              <a:buNone/>
            </a:pPr>
            <a:endParaRPr lang="en-MY" dirty="0"/>
          </a:p>
          <a:p>
            <a:pPr marL="457200" lvl="1" indent="-457200">
              <a:buFont typeface="Wingdings" panose="05000000000000000000" pitchFamily="2" charset="2"/>
              <a:buChar char="Ø"/>
            </a:pPr>
            <a:r>
              <a:rPr lang="en-MY" dirty="0"/>
              <a:t>Transaction Size - to extend the transaction buffer </a:t>
            </a:r>
          </a:p>
          <a:p>
            <a:pPr marL="0" lvl="1" indent="0">
              <a:buNone/>
            </a:pPr>
            <a:endParaRPr lang="en-MY" sz="2800" dirty="0"/>
          </a:p>
          <a:p>
            <a:pPr marL="0" lvl="1" indent="0">
              <a:buNone/>
            </a:pPr>
            <a:endParaRPr lang="en-MY" sz="2800" dirty="0"/>
          </a:p>
        </p:txBody>
      </p:sp>
      <p:sp>
        <p:nvSpPr>
          <p:cNvPr id="14" name="TextBox 13">
            <a:extLst>
              <a:ext uri="{FF2B5EF4-FFF2-40B4-BE49-F238E27FC236}">
                <a16:creationId xmlns:a16="http://schemas.microsoft.com/office/drawing/2014/main" id="{A4A069E3-72D7-4872-88CC-BB3B67BFF877}"/>
              </a:ext>
            </a:extLst>
          </p:cNvPr>
          <p:cNvSpPr txBox="1"/>
          <p:nvPr/>
        </p:nvSpPr>
        <p:spPr>
          <a:xfrm>
            <a:off x="1867958" y="2209800"/>
            <a:ext cx="5583580"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Door Menu &gt; Door Sensor Debounce</a:t>
            </a:r>
          </a:p>
        </p:txBody>
      </p:sp>
      <p:sp>
        <p:nvSpPr>
          <p:cNvPr id="16" name="TextBox 15">
            <a:extLst>
              <a:ext uri="{FF2B5EF4-FFF2-40B4-BE49-F238E27FC236}">
                <a16:creationId xmlns:a16="http://schemas.microsoft.com/office/drawing/2014/main" id="{627BE4CA-514E-4185-849B-2EE5F1E3514A}"/>
              </a:ext>
            </a:extLst>
          </p:cNvPr>
          <p:cNvSpPr txBox="1"/>
          <p:nvPr/>
        </p:nvSpPr>
        <p:spPr>
          <a:xfrm>
            <a:off x="2132012" y="4982646"/>
            <a:ext cx="4155946"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Eng</a:t>
            </a:r>
            <a:r>
              <a:rPr lang="en-MY" b="1" i="1" dirty="0">
                <a:latin typeface="Arial" panose="020B0604020202020204" pitchFamily="34" charset="0"/>
                <a:cs typeface="Arial" panose="020B0604020202020204" pitchFamily="34" charset="0"/>
              </a:rPr>
              <a:t> Menu &gt; Card Menu &gt; Trans Size</a:t>
            </a:r>
          </a:p>
        </p:txBody>
      </p:sp>
      <p:pic>
        <p:nvPicPr>
          <p:cNvPr id="3" name="Picture 2">
            <a:extLst>
              <a:ext uri="{FF2B5EF4-FFF2-40B4-BE49-F238E27FC236}">
                <a16:creationId xmlns:a16="http://schemas.microsoft.com/office/drawing/2014/main" id="{42BFD381-D060-4AF7-84A4-DC312DC3632A}"/>
              </a:ext>
            </a:extLst>
          </p:cNvPr>
          <p:cNvPicPr>
            <a:picLocks noChangeAspect="1"/>
          </p:cNvPicPr>
          <p:nvPr/>
        </p:nvPicPr>
        <p:blipFill>
          <a:blip r:embed="rId2"/>
          <a:stretch>
            <a:fillRect/>
          </a:stretch>
        </p:blipFill>
        <p:spPr>
          <a:xfrm>
            <a:off x="2284412" y="2684930"/>
            <a:ext cx="4423601" cy="1584000"/>
          </a:xfrm>
          <a:prstGeom prst="rect">
            <a:avLst/>
          </a:prstGeom>
        </p:spPr>
      </p:pic>
      <p:pic>
        <p:nvPicPr>
          <p:cNvPr id="9" name="Picture 8">
            <a:extLst>
              <a:ext uri="{FF2B5EF4-FFF2-40B4-BE49-F238E27FC236}">
                <a16:creationId xmlns:a16="http://schemas.microsoft.com/office/drawing/2014/main" id="{BCA57359-6F4D-4725-ABEC-9526CEFF5142}"/>
              </a:ext>
            </a:extLst>
          </p:cNvPr>
          <p:cNvPicPr>
            <a:picLocks noChangeAspect="1"/>
          </p:cNvPicPr>
          <p:nvPr/>
        </p:nvPicPr>
        <p:blipFill>
          <a:blip r:embed="rId3"/>
          <a:stretch>
            <a:fillRect/>
          </a:stretch>
        </p:blipFill>
        <p:spPr>
          <a:xfrm>
            <a:off x="2306015" y="5378482"/>
            <a:ext cx="4156668" cy="828000"/>
          </a:xfrm>
          <a:prstGeom prst="rect">
            <a:avLst/>
          </a:prstGeom>
        </p:spPr>
      </p:pic>
      <p:sp>
        <p:nvSpPr>
          <p:cNvPr id="15" name="TextBox 14">
            <a:extLst>
              <a:ext uri="{FF2B5EF4-FFF2-40B4-BE49-F238E27FC236}">
                <a16:creationId xmlns:a16="http://schemas.microsoft.com/office/drawing/2014/main" id="{8B189DBD-1C02-42C4-977F-259F27708F39}"/>
              </a:ext>
            </a:extLst>
          </p:cNvPr>
          <p:cNvSpPr txBox="1"/>
          <p:nvPr/>
        </p:nvSpPr>
        <p:spPr>
          <a:xfrm>
            <a:off x="6985086" y="5469316"/>
            <a:ext cx="4378122" cy="646331"/>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Normal: 1021 transactions per door</a:t>
            </a:r>
          </a:p>
          <a:p>
            <a:r>
              <a:rPr lang="en-MY" b="1" i="1" dirty="0">
                <a:latin typeface="Arial" panose="020B0604020202020204" pitchFamily="34" charset="0"/>
                <a:cs typeface="Arial" panose="020B0604020202020204" pitchFamily="34" charset="0"/>
              </a:rPr>
              <a:t>Extended: 5108 transactions per door </a:t>
            </a:r>
          </a:p>
        </p:txBody>
      </p:sp>
    </p:spTree>
    <p:extLst>
      <p:ext uri="{BB962C8B-B14F-4D97-AF65-F5344CB8AC3E}">
        <p14:creationId xmlns:p14="http://schemas.microsoft.com/office/powerpoint/2010/main" val="3163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 calcmode="lin" valueType="num">
                                      <p:cBhvr additive="base">
                                        <p:cTn id="2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Miscellaneous Command</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dirty="0"/>
              <a:t>Adjust Clock - This command allows the user to calibrate the accuracy of EL2306D calendar clock. It allows the user to add or subtract up to 60 seconds daily or weekly. </a:t>
            </a:r>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dirty="0"/>
          </a:p>
          <a:p>
            <a:pPr marL="0" lvl="1" indent="0">
              <a:buNone/>
            </a:pPr>
            <a:endParaRPr lang="en-MY" sz="1000" dirty="0"/>
          </a:p>
          <a:p>
            <a:pPr marL="0" lvl="1" indent="0">
              <a:buNone/>
            </a:pPr>
            <a:endParaRPr lang="en-MY" sz="2800" dirty="0"/>
          </a:p>
          <a:p>
            <a:pPr marL="0" lvl="1" indent="0">
              <a:buNone/>
            </a:pPr>
            <a:endParaRPr lang="en-MY" sz="500" dirty="0"/>
          </a:p>
          <a:p>
            <a:pPr marL="0" lvl="1" indent="0">
              <a:buNone/>
            </a:pPr>
            <a:endParaRPr lang="en-MY" dirty="0"/>
          </a:p>
          <a:p>
            <a:pPr marL="0" lvl="1" indent="0">
              <a:buNone/>
            </a:pPr>
            <a:endParaRPr lang="en-MY" sz="2800" dirty="0"/>
          </a:p>
          <a:p>
            <a:pPr marL="0" lvl="1" indent="0">
              <a:buNone/>
            </a:pPr>
            <a:endParaRPr lang="en-MY" sz="2800" dirty="0"/>
          </a:p>
        </p:txBody>
      </p:sp>
      <p:sp>
        <p:nvSpPr>
          <p:cNvPr id="14" name="TextBox 13">
            <a:extLst>
              <a:ext uri="{FF2B5EF4-FFF2-40B4-BE49-F238E27FC236}">
                <a16:creationId xmlns:a16="http://schemas.microsoft.com/office/drawing/2014/main" id="{A4A069E3-72D7-4872-88CC-BB3B67BFF877}"/>
              </a:ext>
            </a:extLst>
          </p:cNvPr>
          <p:cNvSpPr txBox="1"/>
          <p:nvPr/>
        </p:nvSpPr>
        <p:spPr>
          <a:xfrm>
            <a:off x="2513012" y="2438400"/>
            <a:ext cx="4147354"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User Menu &gt; Time Menu &gt; </a:t>
            </a:r>
            <a:r>
              <a:rPr lang="en-MY" b="1" i="1" dirty="0" err="1">
                <a:latin typeface="Arial" panose="020B0604020202020204" pitchFamily="34" charset="0"/>
                <a:cs typeface="Arial" panose="020B0604020202020204" pitchFamily="34" charset="0"/>
              </a:rPr>
              <a:t>Adj</a:t>
            </a:r>
            <a:r>
              <a:rPr lang="en-MY" b="1" i="1" dirty="0">
                <a:latin typeface="Arial" panose="020B0604020202020204" pitchFamily="34" charset="0"/>
                <a:cs typeface="Arial" panose="020B0604020202020204" pitchFamily="34" charset="0"/>
              </a:rPr>
              <a:t> Clock</a:t>
            </a:r>
          </a:p>
        </p:txBody>
      </p:sp>
      <p:sp>
        <p:nvSpPr>
          <p:cNvPr id="16" name="TextBox 15">
            <a:extLst>
              <a:ext uri="{FF2B5EF4-FFF2-40B4-BE49-F238E27FC236}">
                <a16:creationId xmlns:a16="http://schemas.microsoft.com/office/drawing/2014/main" id="{627BE4CA-514E-4185-849B-2EE5F1E3514A}"/>
              </a:ext>
            </a:extLst>
          </p:cNvPr>
          <p:cNvSpPr txBox="1"/>
          <p:nvPr/>
        </p:nvSpPr>
        <p:spPr>
          <a:xfrm>
            <a:off x="1141412" y="4437125"/>
            <a:ext cx="7759881" cy="400110"/>
          </a:xfrm>
          <a:prstGeom prst="rect">
            <a:avLst/>
          </a:prstGeom>
          <a:noFill/>
        </p:spPr>
        <p:txBody>
          <a:bodyPr wrap="none" rtlCol="0">
            <a:spAutoFit/>
          </a:bodyPr>
          <a:lstStyle/>
          <a:p>
            <a:r>
              <a:rPr lang="en-MY" sz="2000" dirty="0"/>
              <a:t>If METHOD is set to ADD or SUB, the next following next screen appears:</a:t>
            </a:r>
            <a:r>
              <a:rPr lang="en-MY" dirty="0"/>
              <a:t> </a:t>
            </a:r>
            <a:endParaRPr lang="en-MY" b="1"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14A969F-411F-4AFF-9D4A-F95925D3F099}"/>
              </a:ext>
            </a:extLst>
          </p:cNvPr>
          <p:cNvPicPr>
            <a:picLocks noChangeAspect="1"/>
          </p:cNvPicPr>
          <p:nvPr/>
        </p:nvPicPr>
        <p:blipFill>
          <a:blip r:embed="rId2"/>
          <a:stretch>
            <a:fillRect/>
          </a:stretch>
        </p:blipFill>
        <p:spPr>
          <a:xfrm>
            <a:off x="2985781" y="2840278"/>
            <a:ext cx="3674585" cy="1404000"/>
          </a:xfrm>
          <a:prstGeom prst="rect">
            <a:avLst/>
          </a:prstGeom>
        </p:spPr>
      </p:pic>
      <p:pic>
        <p:nvPicPr>
          <p:cNvPr id="8" name="Picture 7">
            <a:extLst>
              <a:ext uri="{FF2B5EF4-FFF2-40B4-BE49-F238E27FC236}">
                <a16:creationId xmlns:a16="http://schemas.microsoft.com/office/drawing/2014/main" id="{DA753D0C-31C9-48A1-85DD-1579DE6AED97}"/>
              </a:ext>
            </a:extLst>
          </p:cNvPr>
          <p:cNvPicPr>
            <a:picLocks noChangeAspect="1"/>
          </p:cNvPicPr>
          <p:nvPr/>
        </p:nvPicPr>
        <p:blipFill>
          <a:blip r:embed="rId3"/>
          <a:stretch>
            <a:fillRect/>
          </a:stretch>
        </p:blipFill>
        <p:spPr>
          <a:xfrm>
            <a:off x="2985782" y="4992686"/>
            <a:ext cx="3893285" cy="1656000"/>
          </a:xfrm>
          <a:prstGeom prst="rect">
            <a:avLst/>
          </a:prstGeom>
        </p:spPr>
      </p:pic>
    </p:spTree>
    <p:extLst>
      <p:ext uri="{BB962C8B-B14F-4D97-AF65-F5344CB8AC3E}">
        <p14:creationId xmlns:p14="http://schemas.microsoft.com/office/powerpoint/2010/main" val="3825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199" y="145774"/>
            <a:ext cx="10512425" cy="1325563"/>
          </a:xfrm>
        </p:spPr>
        <p:txBody>
          <a:bodyPr/>
          <a:lstStyle/>
          <a:p>
            <a:r>
              <a:rPr lang="en-MY" b="1" dirty="0">
                <a:latin typeface="Andalus" panose="02020603050405020304" pitchFamily="18" charset="-78"/>
                <a:cs typeface="Andalus" panose="02020603050405020304" pitchFamily="18" charset="-78"/>
              </a:rPr>
              <a:t>Miscellaneous Command</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dirty="0"/>
              <a:t>Daylight Saving- This command allow controller automatically adjust time one hour forward according to the day light saving start date and adjusted one hour backward according to the day light saving end date. </a:t>
            </a:r>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sz="2800" dirty="0"/>
          </a:p>
          <a:p>
            <a:pPr marL="457200" lvl="1" indent="-457200">
              <a:buFont typeface="Wingdings" panose="05000000000000000000" pitchFamily="2" charset="2"/>
              <a:buChar char="Ø"/>
            </a:pPr>
            <a:endParaRPr lang="en-MY" dirty="0"/>
          </a:p>
          <a:p>
            <a:pPr marL="0" lvl="1" indent="0">
              <a:buNone/>
            </a:pPr>
            <a:endParaRPr lang="en-MY" sz="1000" dirty="0"/>
          </a:p>
          <a:p>
            <a:pPr marL="0" lvl="1" indent="0">
              <a:buNone/>
            </a:pPr>
            <a:endParaRPr lang="en-MY" sz="500" dirty="0"/>
          </a:p>
          <a:p>
            <a:pPr marL="0" lvl="1" indent="0">
              <a:buNone/>
            </a:pPr>
            <a:r>
              <a:rPr lang="en-MY" dirty="0"/>
              <a:t>Enter the start date and end date, then set ‘Enable Auto’ to “Yes’ in order to activate the day light saving function. </a:t>
            </a:r>
          </a:p>
          <a:p>
            <a:pPr marL="0" lvl="1" indent="0">
              <a:buNone/>
            </a:pPr>
            <a:endParaRPr lang="en-MY" sz="2800" dirty="0"/>
          </a:p>
          <a:p>
            <a:pPr marL="0" lvl="1" indent="0">
              <a:buNone/>
            </a:pPr>
            <a:endParaRPr lang="en-MY" sz="2800" dirty="0"/>
          </a:p>
        </p:txBody>
      </p:sp>
      <p:sp>
        <p:nvSpPr>
          <p:cNvPr id="14" name="TextBox 13">
            <a:extLst>
              <a:ext uri="{FF2B5EF4-FFF2-40B4-BE49-F238E27FC236}">
                <a16:creationId xmlns:a16="http://schemas.microsoft.com/office/drawing/2014/main" id="{A4A069E3-72D7-4872-88CC-BB3B67BFF877}"/>
              </a:ext>
            </a:extLst>
          </p:cNvPr>
          <p:cNvSpPr txBox="1"/>
          <p:nvPr/>
        </p:nvSpPr>
        <p:spPr>
          <a:xfrm>
            <a:off x="3017324" y="2879241"/>
            <a:ext cx="4143122"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User Menu &gt; Time Menu &gt; Day Light</a:t>
            </a:r>
          </a:p>
        </p:txBody>
      </p:sp>
      <p:pic>
        <p:nvPicPr>
          <p:cNvPr id="3" name="Picture 2">
            <a:extLst>
              <a:ext uri="{FF2B5EF4-FFF2-40B4-BE49-F238E27FC236}">
                <a16:creationId xmlns:a16="http://schemas.microsoft.com/office/drawing/2014/main" id="{7FC1250A-2850-4B94-AE83-B90A15F2CE54}"/>
              </a:ext>
            </a:extLst>
          </p:cNvPr>
          <p:cNvPicPr>
            <a:picLocks noChangeAspect="1"/>
          </p:cNvPicPr>
          <p:nvPr/>
        </p:nvPicPr>
        <p:blipFill>
          <a:blip r:embed="rId2"/>
          <a:stretch>
            <a:fillRect/>
          </a:stretch>
        </p:blipFill>
        <p:spPr>
          <a:xfrm>
            <a:off x="3190853" y="3256989"/>
            <a:ext cx="3796063" cy="828000"/>
          </a:xfrm>
          <a:prstGeom prst="rect">
            <a:avLst/>
          </a:prstGeom>
        </p:spPr>
      </p:pic>
    </p:spTree>
    <p:extLst>
      <p:ext uri="{BB962C8B-B14F-4D97-AF65-F5344CB8AC3E}">
        <p14:creationId xmlns:p14="http://schemas.microsoft.com/office/powerpoint/2010/main" val="33048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Miscellaneous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15079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err="1">
                <a:latin typeface="Andalus" panose="02020603050405020304" pitchFamily="18" charset="-78"/>
                <a:cs typeface="Andalus" panose="02020603050405020304" pitchFamily="18" charset="-78"/>
              </a:rPr>
              <a:t>WinPro</a:t>
            </a:r>
            <a:r>
              <a:rPr lang="en-MY" b="1" dirty="0">
                <a:latin typeface="Andalus" panose="02020603050405020304" pitchFamily="18" charset="-78"/>
                <a:cs typeface="Andalus" panose="02020603050405020304" pitchFamily="18" charset="-78"/>
              </a:rPr>
              <a:t> Command Setting</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838200" y="1600200"/>
            <a:ext cx="10512425" cy="5032375"/>
          </a:xfrm>
        </p:spPr>
        <p:txBody>
          <a:bodyPr>
            <a:normAutofit lnSpcReduction="10000"/>
          </a:bodyPr>
          <a:lstStyle/>
          <a:p>
            <a:pPr lvl="1"/>
            <a:r>
              <a:rPr lang="en-MY" sz="3200" dirty="0"/>
              <a:t>Add/delete floor plan and map</a:t>
            </a:r>
          </a:p>
          <a:p>
            <a:pPr lvl="1"/>
            <a:r>
              <a:rPr lang="en-MY" sz="3200" dirty="0"/>
              <a:t>Low level setting</a:t>
            </a:r>
          </a:p>
          <a:p>
            <a:pPr lvl="1"/>
            <a:r>
              <a:rPr lang="en-MY" sz="3200" dirty="0"/>
              <a:t>Communication </a:t>
            </a:r>
            <a:r>
              <a:rPr lang="en-MY" sz="3200" dirty="0" err="1"/>
              <a:t>multibuses</a:t>
            </a:r>
            <a:endParaRPr lang="en-MY" sz="3200" dirty="0"/>
          </a:p>
          <a:p>
            <a:pPr lvl="1"/>
            <a:r>
              <a:rPr lang="en-MY" sz="3200" dirty="0"/>
              <a:t>Conditional I/O</a:t>
            </a:r>
          </a:p>
          <a:p>
            <a:pPr lvl="1"/>
            <a:r>
              <a:rPr lang="en-MY" sz="3200" dirty="0"/>
              <a:t>I/O</a:t>
            </a:r>
          </a:p>
          <a:p>
            <a:pPr lvl="1"/>
            <a:r>
              <a:rPr lang="en-MY" sz="3200" dirty="0"/>
              <a:t>Verify &amp; Rectify</a:t>
            </a:r>
          </a:p>
          <a:p>
            <a:pPr lvl="1"/>
            <a:r>
              <a:rPr lang="en-MY" sz="3200" dirty="0"/>
              <a:t>Add/delete card by batch</a:t>
            </a:r>
          </a:p>
          <a:p>
            <a:pPr lvl="1"/>
            <a:r>
              <a:rPr lang="en-MY" sz="3200" dirty="0"/>
              <a:t>Auto Lock Release TZ</a:t>
            </a:r>
          </a:p>
          <a:p>
            <a:pPr lvl="1"/>
            <a:r>
              <a:rPr lang="en-MY" sz="3200" dirty="0"/>
              <a:t>Auto Pin Disable </a:t>
            </a:r>
            <a:r>
              <a:rPr lang="en-MY" sz="3200" dirty="0" err="1"/>
              <a:t>Timezone</a:t>
            </a:r>
            <a:endParaRPr lang="en-MY" sz="3200" dirty="0"/>
          </a:p>
          <a:p>
            <a:pPr lvl="1"/>
            <a:r>
              <a:rPr lang="en-MY" sz="3200" dirty="0"/>
              <a:t>Lock Release Time</a:t>
            </a:r>
          </a:p>
        </p:txBody>
      </p:sp>
    </p:spTree>
    <p:extLst>
      <p:ext uri="{BB962C8B-B14F-4D97-AF65-F5344CB8AC3E}">
        <p14:creationId xmlns:p14="http://schemas.microsoft.com/office/powerpoint/2010/main" val="32018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Add/delete floor plan and map</a:t>
            </a:r>
            <a:endParaRPr lang="en-MY" dirty="0"/>
          </a:p>
        </p:txBody>
      </p:sp>
      <p:pic>
        <p:nvPicPr>
          <p:cNvPr id="8" name="Picture 7">
            <a:extLst>
              <a:ext uri="{FF2B5EF4-FFF2-40B4-BE49-F238E27FC236}">
                <a16:creationId xmlns:a16="http://schemas.microsoft.com/office/drawing/2014/main" id="{1B241176-F4A6-49D9-91AA-EA68599E9F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12" y="1447800"/>
            <a:ext cx="5791200" cy="3429000"/>
          </a:xfrm>
          <a:prstGeom prst="rect">
            <a:avLst/>
          </a:prstGeom>
          <a:noFill/>
          <a:ln>
            <a:noFill/>
          </a:ln>
        </p:spPr>
      </p:pic>
      <p:pic>
        <p:nvPicPr>
          <p:cNvPr id="11" name="Picture 10">
            <a:extLst>
              <a:ext uri="{FF2B5EF4-FFF2-40B4-BE49-F238E27FC236}">
                <a16:creationId xmlns:a16="http://schemas.microsoft.com/office/drawing/2014/main" id="{988240A2-382C-490D-865C-4817C70B61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421" y="5146329"/>
            <a:ext cx="8077200" cy="1533525"/>
          </a:xfrm>
          <a:prstGeom prst="rect">
            <a:avLst/>
          </a:prstGeom>
          <a:noFill/>
          <a:ln>
            <a:noFill/>
          </a:ln>
        </p:spPr>
      </p:pic>
      <p:pic>
        <p:nvPicPr>
          <p:cNvPr id="14" name="Picture 13">
            <a:extLst>
              <a:ext uri="{FF2B5EF4-FFF2-40B4-BE49-F238E27FC236}">
                <a16:creationId xmlns:a16="http://schemas.microsoft.com/office/drawing/2014/main" id="{FFD2167D-E29D-46A3-9BF4-679604B9A2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56412" y="1690688"/>
            <a:ext cx="5222945" cy="3119306"/>
          </a:xfrm>
          <a:prstGeom prst="rect">
            <a:avLst/>
          </a:prstGeom>
          <a:noFill/>
          <a:ln>
            <a:noFill/>
          </a:ln>
        </p:spPr>
      </p:pic>
    </p:spTree>
    <p:extLst>
      <p:ext uri="{BB962C8B-B14F-4D97-AF65-F5344CB8AC3E}">
        <p14:creationId xmlns:p14="http://schemas.microsoft.com/office/powerpoint/2010/main" val="211383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Low level setting</a:t>
            </a:r>
            <a:endParaRPr lang="en-MY" dirty="0"/>
          </a:p>
        </p:txBody>
      </p:sp>
      <p:sp>
        <p:nvSpPr>
          <p:cNvPr id="6" name="TextBox 5">
            <a:extLst>
              <a:ext uri="{FF2B5EF4-FFF2-40B4-BE49-F238E27FC236}">
                <a16:creationId xmlns:a16="http://schemas.microsoft.com/office/drawing/2014/main" id="{05957F36-AE22-4202-946E-68E91E25A1FD}"/>
              </a:ext>
            </a:extLst>
          </p:cNvPr>
          <p:cNvSpPr txBox="1"/>
          <p:nvPr/>
        </p:nvSpPr>
        <p:spPr>
          <a:xfrm>
            <a:off x="649566" y="1880033"/>
            <a:ext cx="3422091" cy="1323439"/>
          </a:xfrm>
          <a:prstGeom prst="rect">
            <a:avLst/>
          </a:prstGeom>
          <a:noFill/>
        </p:spPr>
        <p:txBody>
          <a:bodyPr wrap="none" rtlCol="0">
            <a:spAutoFit/>
          </a:bodyPr>
          <a:lstStyle/>
          <a:p>
            <a:r>
              <a:rPr lang="en-MY" sz="2000" dirty="0">
                <a:latin typeface="Times New Roman" panose="02020603050405020304" pitchFamily="18" charset="0"/>
                <a:cs typeface="Times New Roman" panose="02020603050405020304" pitchFamily="18" charset="0"/>
              </a:rPr>
              <a:t>Edit </a:t>
            </a:r>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\Edotpro.ini &amp; </a:t>
            </a:r>
          </a:p>
          <a:p>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\Server\Edotpro.ini, set:</a:t>
            </a:r>
          </a:p>
          <a:p>
            <a:endParaRPr lang="en-MY" sz="2000" dirty="0">
              <a:latin typeface="Times New Roman" panose="02020603050405020304" pitchFamily="18" charset="0"/>
              <a:cs typeface="Times New Roman" panose="02020603050405020304" pitchFamily="18" charset="0"/>
            </a:endParaRPr>
          </a:p>
          <a:p>
            <a:pPr lvl="1"/>
            <a:r>
              <a:rPr lang="en-MY" sz="2000" dirty="0">
                <a:latin typeface="Times New Roman" panose="02020603050405020304" pitchFamily="18" charset="0"/>
                <a:cs typeface="Times New Roman" panose="02020603050405020304" pitchFamily="18" charset="0"/>
              </a:rPr>
              <a:t>    </a:t>
            </a:r>
            <a:endParaRPr lang="en-MY" dirty="0"/>
          </a:p>
        </p:txBody>
      </p:sp>
      <p:sp>
        <p:nvSpPr>
          <p:cNvPr id="7" name="TextBox 6">
            <a:extLst>
              <a:ext uri="{FF2B5EF4-FFF2-40B4-BE49-F238E27FC236}">
                <a16:creationId xmlns:a16="http://schemas.microsoft.com/office/drawing/2014/main" id="{BBE35A81-E5BB-44A3-BBDE-37579907DBFD}"/>
              </a:ext>
            </a:extLst>
          </p:cNvPr>
          <p:cNvSpPr txBox="1"/>
          <p:nvPr/>
        </p:nvSpPr>
        <p:spPr>
          <a:xfrm>
            <a:off x="817621" y="3313252"/>
            <a:ext cx="2861681" cy="707886"/>
          </a:xfrm>
          <a:prstGeom prst="rect">
            <a:avLst/>
          </a:prstGeom>
          <a:noFill/>
        </p:spPr>
        <p:txBody>
          <a:bodyPr wrap="none" rtlCol="0">
            <a:spAutoFit/>
          </a:bodyPr>
          <a:lstStyle/>
          <a:p>
            <a:pPr lvl="1"/>
            <a:r>
              <a:rPr lang="en-MY" sz="2000" dirty="0">
                <a:latin typeface="Times New Roman" panose="02020603050405020304" pitchFamily="18" charset="0"/>
                <a:cs typeface="Times New Roman" panose="02020603050405020304" pitchFamily="18" charset="0"/>
              </a:rPr>
              <a:t> [Options]</a:t>
            </a:r>
          </a:p>
          <a:p>
            <a:pPr lvl="1"/>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LowLevelSettings</a:t>
            </a:r>
            <a:r>
              <a:rPr lang="en-MY" sz="2000" dirty="0">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E9C4C003-1B14-48D0-89A3-E1011AC2BBE3}"/>
              </a:ext>
            </a:extLst>
          </p:cNvPr>
          <p:cNvSpPr txBox="1"/>
          <p:nvPr/>
        </p:nvSpPr>
        <p:spPr>
          <a:xfrm>
            <a:off x="-192088" y="4059705"/>
            <a:ext cx="5105400" cy="677108"/>
          </a:xfrm>
          <a:prstGeom prst="rect">
            <a:avLst/>
          </a:prstGeom>
          <a:noFill/>
        </p:spPr>
        <p:txBody>
          <a:bodyPr wrap="square" rtlCol="0">
            <a:spAutoFit/>
          </a:bodyPr>
          <a:lstStyle/>
          <a:p>
            <a:pPr lvl="1"/>
            <a:r>
              <a:rPr lang="en-MY" sz="2000" dirty="0">
                <a:latin typeface="Times New Roman" panose="02020603050405020304" pitchFamily="18" charset="0"/>
                <a:cs typeface="Times New Roman" panose="02020603050405020304" pitchFamily="18" charset="0"/>
              </a:rPr>
              <a:t>    Select &lt;Setup&gt; | &lt;Low Level Settings</a:t>
            </a:r>
          </a:p>
          <a:p>
            <a:endParaRPr lang="en-MY" dirty="0"/>
          </a:p>
        </p:txBody>
      </p:sp>
      <p:cxnSp>
        <p:nvCxnSpPr>
          <p:cNvPr id="10" name="Straight Arrow Connector 9">
            <a:extLst>
              <a:ext uri="{FF2B5EF4-FFF2-40B4-BE49-F238E27FC236}">
                <a16:creationId xmlns:a16="http://schemas.microsoft.com/office/drawing/2014/main" id="{C4DE4AAC-8CCA-40F9-ADB9-539A560DDAC3}"/>
              </a:ext>
            </a:extLst>
          </p:cNvPr>
          <p:cNvCxnSpPr>
            <a:cxnSpLocks/>
          </p:cNvCxnSpPr>
          <p:nvPr/>
        </p:nvCxnSpPr>
        <p:spPr>
          <a:xfrm>
            <a:off x="2360612" y="2571723"/>
            <a:ext cx="0" cy="7029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C9FA0C0-5D6D-42C5-823E-8520C052FD63}"/>
              </a:ext>
            </a:extLst>
          </p:cNvPr>
          <p:cNvPicPr>
            <a:picLocks noChangeAspect="1"/>
          </p:cNvPicPr>
          <p:nvPr/>
        </p:nvPicPr>
        <p:blipFill>
          <a:blip r:embed="rId2"/>
          <a:stretch>
            <a:fillRect/>
          </a:stretch>
        </p:blipFill>
        <p:spPr>
          <a:xfrm>
            <a:off x="4784043" y="1479013"/>
            <a:ext cx="7404782" cy="5029200"/>
          </a:xfrm>
          <a:prstGeom prst="rect">
            <a:avLst/>
          </a:prstGeom>
        </p:spPr>
      </p:pic>
    </p:spTree>
    <p:extLst>
      <p:ext uri="{BB962C8B-B14F-4D97-AF65-F5344CB8AC3E}">
        <p14:creationId xmlns:p14="http://schemas.microsoft.com/office/powerpoint/2010/main" val="267737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Communication </a:t>
            </a:r>
            <a:r>
              <a:rPr lang="en-MY" b="1" dirty="0" err="1">
                <a:latin typeface="Andalus" panose="02020603050405020304" pitchFamily="18" charset="-78"/>
                <a:cs typeface="Andalus" panose="02020603050405020304" pitchFamily="18" charset="-78"/>
              </a:rPr>
              <a:t>Multibuses</a:t>
            </a:r>
            <a:endParaRPr lang="en-MY" dirty="0"/>
          </a:p>
        </p:txBody>
      </p:sp>
      <p:sp>
        <p:nvSpPr>
          <p:cNvPr id="6" name="TextBox 5">
            <a:extLst>
              <a:ext uri="{FF2B5EF4-FFF2-40B4-BE49-F238E27FC236}">
                <a16:creationId xmlns:a16="http://schemas.microsoft.com/office/drawing/2014/main" id="{05957F36-AE22-4202-946E-68E91E25A1FD}"/>
              </a:ext>
            </a:extLst>
          </p:cNvPr>
          <p:cNvSpPr txBox="1"/>
          <p:nvPr/>
        </p:nvSpPr>
        <p:spPr>
          <a:xfrm>
            <a:off x="649566" y="1880033"/>
            <a:ext cx="3422091" cy="1323439"/>
          </a:xfrm>
          <a:prstGeom prst="rect">
            <a:avLst/>
          </a:prstGeom>
          <a:noFill/>
        </p:spPr>
        <p:txBody>
          <a:bodyPr wrap="none" rtlCol="0">
            <a:spAutoFit/>
          </a:bodyPr>
          <a:lstStyle/>
          <a:p>
            <a:r>
              <a:rPr lang="en-MY" sz="2000" dirty="0">
                <a:latin typeface="Times New Roman" panose="02020603050405020304" pitchFamily="18" charset="0"/>
                <a:cs typeface="Times New Roman" panose="02020603050405020304" pitchFamily="18" charset="0"/>
              </a:rPr>
              <a:t>Edit </a:t>
            </a:r>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\Edotpro.ini &amp; </a:t>
            </a:r>
          </a:p>
          <a:p>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\Server\Edotpro.ini, set:</a:t>
            </a:r>
          </a:p>
          <a:p>
            <a:endParaRPr lang="en-MY" sz="2000" dirty="0">
              <a:latin typeface="Times New Roman" panose="02020603050405020304" pitchFamily="18" charset="0"/>
              <a:cs typeface="Times New Roman" panose="02020603050405020304" pitchFamily="18" charset="0"/>
            </a:endParaRPr>
          </a:p>
          <a:p>
            <a:pPr lvl="1"/>
            <a:r>
              <a:rPr lang="en-MY" sz="2000" dirty="0">
                <a:latin typeface="Times New Roman" panose="02020603050405020304" pitchFamily="18" charset="0"/>
                <a:cs typeface="Times New Roman" panose="02020603050405020304" pitchFamily="18" charset="0"/>
              </a:rPr>
              <a:t>    </a:t>
            </a:r>
            <a:endParaRPr lang="en-MY" dirty="0"/>
          </a:p>
        </p:txBody>
      </p:sp>
      <p:sp>
        <p:nvSpPr>
          <p:cNvPr id="7" name="TextBox 6">
            <a:extLst>
              <a:ext uri="{FF2B5EF4-FFF2-40B4-BE49-F238E27FC236}">
                <a16:creationId xmlns:a16="http://schemas.microsoft.com/office/drawing/2014/main" id="{BBE35A81-E5BB-44A3-BBDE-37579907DBFD}"/>
              </a:ext>
            </a:extLst>
          </p:cNvPr>
          <p:cNvSpPr txBox="1"/>
          <p:nvPr/>
        </p:nvSpPr>
        <p:spPr>
          <a:xfrm>
            <a:off x="817621" y="3313252"/>
            <a:ext cx="3058851" cy="707886"/>
          </a:xfrm>
          <a:prstGeom prst="rect">
            <a:avLst/>
          </a:prstGeom>
          <a:noFill/>
        </p:spPr>
        <p:txBody>
          <a:bodyPr wrap="none" rtlCol="0">
            <a:spAutoFit/>
          </a:bodyPr>
          <a:lstStyle/>
          <a:p>
            <a:pPr lvl="1"/>
            <a:r>
              <a:rPr lang="en-MY" sz="2000" dirty="0">
                <a:latin typeface="Times New Roman" panose="02020603050405020304" pitchFamily="18" charset="0"/>
                <a:cs typeface="Times New Roman" panose="02020603050405020304" pitchFamily="18" charset="0"/>
              </a:rPr>
              <a:t> [Comm Setting]</a:t>
            </a:r>
          </a:p>
          <a:p>
            <a:pPr lvl="1"/>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MultiCommSupport</a:t>
            </a:r>
            <a:r>
              <a:rPr lang="en-MY" sz="2000" dirty="0">
                <a:latin typeface="Times New Roman" panose="02020603050405020304" pitchFamily="18" charset="0"/>
                <a:cs typeface="Times New Roman" panose="02020603050405020304" pitchFamily="18" charset="0"/>
              </a:rPr>
              <a:t>=1</a:t>
            </a:r>
          </a:p>
        </p:txBody>
      </p:sp>
      <p:cxnSp>
        <p:nvCxnSpPr>
          <p:cNvPr id="10" name="Straight Arrow Connector 9">
            <a:extLst>
              <a:ext uri="{FF2B5EF4-FFF2-40B4-BE49-F238E27FC236}">
                <a16:creationId xmlns:a16="http://schemas.microsoft.com/office/drawing/2014/main" id="{C4DE4AAC-8CCA-40F9-ADB9-539A560DDAC3}"/>
              </a:ext>
            </a:extLst>
          </p:cNvPr>
          <p:cNvCxnSpPr>
            <a:cxnSpLocks/>
          </p:cNvCxnSpPr>
          <p:nvPr/>
        </p:nvCxnSpPr>
        <p:spPr>
          <a:xfrm>
            <a:off x="2360612" y="2571723"/>
            <a:ext cx="0" cy="7029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2A2DC14-F2E2-4D76-86FF-358C4A3A0322}"/>
              </a:ext>
            </a:extLst>
          </p:cNvPr>
          <p:cNvPicPr>
            <a:picLocks noChangeAspect="1"/>
          </p:cNvPicPr>
          <p:nvPr/>
        </p:nvPicPr>
        <p:blipFill>
          <a:blip r:embed="rId2"/>
          <a:stretch>
            <a:fillRect/>
          </a:stretch>
        </p:blipFill>
        <p:spPr>
          <a:xfrm>
            <a:off x="4912445" y="1697314"/>
            <a:ext cx="6438180" cy="4932000"/>
          </a:xfrm>
          <a:prstGeom prst="rect">
            <a:avLst/>
          </a:prstGeom>
        </p:spPr>
      </p:pic>
    </p:spTree>
    <p:extLst>
      <p:ext uri="{BB962C8B-B14F-4D97-AF65-F5344CB8AC3E}">
        <p14:creationId xmlns:p14="http://schemas.microsoft.com/office/powerpoint/2010/main" val="3034114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513684" y="2209800"/>
            <a:ext cx="9990928"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Add/delete floor plan and map, low level setting, comm multi-buses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3190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2055812" y="457200"/>
            <a:ext cx="8499115"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Training Outline (Session 3 – Sept 30)</a:t>
            </a:r>
          </a:p>
        </p:txBody>
      </p:sp>
      <p:sp>
        <p:nvSpPr>
          <p:cNvPr id="14" name="Rectangle 13">
            <a:extLst>
              <a:ext uri="{FF2B5EF4-FFF2-40B4-BE49-F238E27FC236}">
                <a16:creationId xmlns:a16="http://schemas.microsoft.com/office/drawing/2014/main" id="{B9F482F6-925C-4C4E-A8CC-7A3F9298BBC7}"/>
              </a:ext>
            </a:extLst>
          </p:cNvPr>
          <p:cNvSpPr/>
          <p:nvPr/>
        </p:nvSpPr>
        <p:spPr>
          <a:xfrm>
            <a:off x="447390" y="1834679"/>
            <a:ext cx="6256621" cy="4280531"/>
          </a:xfrm>
          <a:prstGeom prst="rect">
            <a:avLst/>
          </a:prstGeom>
        </p:spPr>
        <p:txBody>
          <a:bodyPr wrap="square">
            <a:spAutoFit/>
          </a:bodyPr>
          <a:lstStyle/>
          <a:p>
            <a:pPr marL="342900" lvl="0" indent="-342900">
              <a:lnSpc>
                <a:spcPct val="200000"/>
              </a:lnSpc>
              <a:buFont typeface="Wingdings" panose="05000000000000000000" pitchFamily="2" charset="2"/>
              <a:buChar char="§"/>
            </a:pPr>
            <a:r>
              <a:rPr lang="en-MY" sz="2800" b="1" dirty="0"/>
              <a:t>Refreshment from session 1 &amp; 2</a:t>
            </a:r>
          </a:p>
          <a:p>
            <a:pPr marL="342900" lvl="0" indent="-342900">
              <a:lnSpc>
                <a:spcPct val="200000"/>
              </a:lnSpc>
              <a:buFont typeface="Wingdings" panose="05000000000000000000" pitchFamily="2" charset="2"/>
              <a:buChar char="§"/>
            </a:pPr>
            <a:r>
              <a:rPr lang="en-MY" sz="2800" b="1" dirty="0"/>
              <a:t>EL2306D + </a:t>
            </a:r>
            <a:r>
              <a:rPr lang="en-MY" sz="2800" b="1" dirty="0" err="1"/>
              <a:t>WinPro</a:t>
            </a:r>
            <a:r>
              <a:rPr lang="en-MY" sz="2800" b="1" dirty="0"/>
              <a:t> new features</a:t>
            </a:r>
          </a:p>
          <a:p>
            <a:pPr marL="342900" lvl="0" indent="-342900">
              <a:lnSpc>
                <a:spcPct val="200000"/>
              </a:lnSpc>
              <a:buFont typeface="Wingdings" panose="05000000000000000000" pitchFamily="2" charset="2"/>
              <a:buChar char="§"/>
            </a:pPr>
            <a:r>
              <a:rPr lang="en-MY" sz="2800" b="1" dirty="0" err="1"/>
              <a:t>WinPro</a:t>
            </a:r>
            <a:r>
              <a:rPr lang="en-MY" sz="2800" b="1" dirty="0"/>
              <a:t> advanced features</a:t>
            </a:r>
          </a:p>
          <a:p>
            <a:pPr marL="342900" lvl="0" indent="-342900">
              <a:lnSpc>
                <a:spcPct val="200000"/>
              </a:lnSpc>
              <a:buFont typeface="Wingdings" panose="05000000000000000000" pitchFamily="2" charset="2"/>
              <a:buChar char="§"/>
            </a:pPr>
            <a:r>
              <a:rPr lang="en-MY" sz="2800" b="1" dirty="0"/>
              <a:t>Support documents</a:t>
            </a:r>
          </a:p>
          <a:p>
            <a:pPr marL="342900" lvl="0" indent="-342900">
              <a:lnSpc>
                <a:spcPct val="200000"/>
              </a:lnSpc>
              <a:buFont typeface="Wingdings" panose="05000000000000000000" pitchFamily="2" charset="2"/>
              <a:buChar char="§"/>
            </a:pPr>
            <a:r>
              <a:rPr lang="en-MY" sz="2800" b="1" dirty="0"/>
              <a:t>Q&amp;A</a:t>
            </a:r>
          </a:p>
        </p:txBody>
      </p:sp>
    </p:spTree>
    <p:extLst>
      <p:ext uri="{BB962C8B-B14F-4D97-AF65-F5344CB8AC3E}">
        <p14:creationId xmlns:p14="http://schemas.microsoft.com/office/powerpoint/2010/main" val="15178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Conditional I/O</a:t>
            </a:r>
            <a:endParaRPr lang="en-MY" dirty="0"/>
          </a:p>
        </p:txBody>
      </p:sp>
      <p:sp>
        <p:nvSpPr>
          <p:cNvPr id="6" name="TextBox 5">
            <a:extLst>
              <a:ext uri="{FF2B5EF4-FFF2-40B4-BE49-F238E27FC236}">
                <a16:creationId xmlns:a16="http://schemas.microsoft.com/office/drawing/2014/main" id="{05957F36-AE22-4202-946E-68E91E25A1FD}"/>
              </a:ext>
            </a:extLst>
          </p:cNvPr>
          <p:cNvSpPr txBox="1"/>
          <p:nvPr/>
        </p:nvSpPr>
        <p:spPr>
          <a:xfrm>
            <a:off x="649566" y="1880033"/>
            <a:ext cx="3422091" cy="1323439"/>
          </a:xfrm>
          <a:prstGeom prst="rect">
            <a:avLst/>
          </a:prstGeom>
          <a:noFill/>
        </p:spPr>
        <p:txBody>
          <a:bodyPr wrap="none" rtlCol="0">
            <a:spAutoFit/>
          </a:bodyPr>
          <a:lstStyle/>
          <a:p>
            <a:r>
              <a:rPr lang="en-MY" sz="2000" dirty="0">
                <a:latin typeface="Times New Roman" panose="02020603050405020304" pitchFamily="18" charset="0"/>
                <a:cs typeface="Times New Roman" panose="02020603050405020304" pitchFamily="18" charset="0"/>
              </a:rPr>
              <a:t>Edit </a:t>
            </a:r>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\Edotpro.ini &amp; </a:t>
            </a:r>
          </a:p>
          <a:p>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\Server\Edotpro.ini, set:</a:t>
            </a:r>
          </a:p>
          <a:p>
            <a:endParaRPr lang="en-MY" sz="2000" dirty="0">
              <a:latin typeface="Times New Roman" panose="02020603050405020304" pitchFamily="18" charset="0"/>
              <a:cs typeface="Times New Roman" panose="02020603050405020304" pitchFamily="18" charset="0"/>
            </a:endParaRPr>
          </a:p>
          <a:p>
            <a:pPr lvl="1"/>
            <a:r>
              <a:rPr lang="en-MY" sz="2000" dirty="0">
                <a:latin typeface="Times New Roman" panose="02020603050405020304" pitchFamily="18" charset="0"/>
                <a:cs typeface="Times New Roman" panose="02020603050405020304" pitchFamily="18" charset="0"/>
              </a:rPr>
              <a:t>    </a:t>
            </a:r>
            <a:endParaRPr lang="en-MY" dirty="0"/>
          </a:p>
        </p:txBody>
      </p:sp>
      <p:sp>
        <p:nvSpPr>
          <p:cNvPr id="7" name="TextBox 6">
            <a:extLst>
              <a:ext uri="{FF2B5EF4-FFF2-40B4-BE49-F238E27FC236}">
                <a16:creationId xmlns:a16="http://schemas.microsoft.com/office/drawing/2014/main" id="{BBE35A81-E5BB-44A3-BBDE-37579907DBFD}"/>
              </a:ext>
            </a:extLst>
          </p:cNvPr>
          <p:cNvSpPr txBox="1"/>
          <p:nvPr/>
        </p:nvSpPr>
        <p:spPr>
          <a:xfrm>
            <a:off x="817621" y="3313252"/>
            <a:ext cx="2585964" cy="707886"/>
          </a:xfrm>
          <a:prstGeom prst="rect">
            <a:avLst/>
          </a:prstGeom>
          <a:noFill/>
        </p:spPr>
        <p:txBody>
          <a:bodyPr wrap="none" rtlCol="0">
            <a:spAutoFit/>
          </a:bodyPr>
          <a:lstStyle/>
          <a:p>
            <a:pPr lvl="1"/>
            <a:r>
              <a:rPr lang="en-MY" sz="2000" dirty="0">
                <a:latin typeface="Times New Roman" panose="02020603050405020304" pitchFamily="18" charset="0"/>
                <a:cs typeface="Times New Roman" panose="02020603050405020304" pitchFamily="18" charset="0"/>
              </a:rPr>
              <a:t> [Options]</a:t>
            </a:r>
          </a:p>
          <a:p>
            <a:pPr lvl="1"/>
            <a:r>
              <a:rPr lang="en-MY" sz="2000" dirty="0" err="1">
                <a:latin typeface="Times New Roman" panose="02020603050405020304" pitchFamily="18" charset="0"/>
                <a:cs typeface="Times New Roman" panose="02020603050405020304" pitchFamily="18" charset="0"/>
              </a:rPr>
              <a:t>CondIOEnabled</a:t>
            </a:r>
            <a:r>
              <a:rPr lang="en-MY" sz="2000" dirty="0">
                <a:latin typeface="Times New Roman" panose="02020603050405020304" pitchFamily="18" charset="0"/>
                <a:cs typeface="Times New Roman" panose="02020603050405020304" pitchFamily="18" charset="0"/>
              </a:rPr>
              <a:t>=1</a:t>
            </a:r>
          </a:p>
        </p:txBody>
      </p:sp>
      <p:cxnSp>
        <p:nvCxnSpPr>
          <p:cNvPr id="10" name="Straight Arrow Connector 9">
            <a:extLst>
              <a:ext uri="{FF2B5EF4-FFF2-40B4-BE49-F238E27FC236}">
                <a16:creationId xmlns:a16="http://schemas.microsoft.com/office/drawing/2014/main" id="{C4DE4AAC-8CCA-40F9-ADB9-539A560DDAC3}"/>
              </a:ext>
            </a:extLst>
          </p:cNvPr>
          <p:cNvCxnSpPr>
            <a:cxnSpLocks/>
          </p:cNvCxnSpPr>
          <p:nvPr/>
        </p:nvCxnSpPr>
        <p:spPr>
          <a:xfrm>
            <a:off x="2360612" y="2571723"/>
            <a:ext cx="0" cy="7029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9FAC8E7-13F4-4927-9179-F639224FFE41}"/>
              </a:ext>
            </a:extLst>
          </p:cNvPr>
          <p:cNvPicPr>
            <a:picLocks noChangeAspect="1"/>
          </p:cNvPicPr>
          <p:nvPr/>
        </p:nvPicPr>
        <p:blipFill>
          <a:blip r:embed="rId2"/>
          <a:stretch>
            <a:fillRect/>
          </a:stretch>
        </p:blipFill>
        <p:spPr>
          <a:xfrm>
            <a:off x="4295253" y="1693760"/>
            <a:ext cx="7643831" cy="4842634"/>
          </a:xfrm>
          <a:prstGeom prst="rect">
            <a:avLst/>
          </a:prstGeom>
        </p:spPr>
      </p:pic>
    </p:spTree>
    <p:extLst>
      <p:ext uri="{BB962C8B-B14F-4D97-AF65-F5344CB8AC3E}">
        <p14:creationId xmlns:p14="http://schemas.microsoft.com/office/powerpoint/2010/main" val="193712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964225" y="52443"/>
            <a:ext cx="10512425" cy="1325563"/>
          </a:xfrm>
        </p:spPr>
        <p:txBody>
          <a:bodyPr/>
          <a:lstStyle/>
          <a:p>
            <a:r>
              <a:rPr lang="en-MY" b="1" dirty="0">
                <a:latin typeface="Andalus" panose="02020603050405020304" pitchFamily="18" charset="-78"/>
                <a:cs typeface="Andalus" panose="02020603050405020304" pitchFamily="18" charset="-78"/>
              </a:rPr>
              <a:t>I/O</a:t>
            </a:r>
            <a:endParaRPr lang="en-MY" dirty="0"/>
          </a:p>
        </p:txBody>
      </p:sp>
      <p:sp>
        <p:nvSpPr>
          <p:cNvPr id="8" name="Content Placeholder 4">
            <a:extLst>
              <a:ext uri="{FF2B5EF4-FFF2-40B4-BE49-F238E27FC236}">
                <a16:creationId xmlns:a16="http://schemas.microsoft.com/office/drawing/2014/main" id="{A098ACB3-DCF6-411B-8EF0-5300B7FFCA85}"/>
              </a:ext>
            </a:extLst>
          </p:cNvPr>
          <p:cNvSpPr>
            <a:spLocks noGrp="1"/>
          </p:cNvSpPr>
          <p:nvPr>
            <p:ph idx="1"/>
          </p:nvPr>
        </p:nvSpPr>
        <p:spPr>
          <a:xfrm>
            <a:off x="838200" y="1066800"/>
            <a:ext cx="10512425" cy="5565775"/>
          </a:xfrm>
        </p:spPr>
        <p:txBody>
          <a:bodyPr>
            <a:normAutofit/>
          </a:bodyPr>
          <a:lstStyle/>
          <a:p>
            <a:pPr marL="0" lvl="1" indent="0">
              <a:buNone/>
            </a:pPr>
            <a:r>
              <a:rPr lang="en-MY" sz="3200" dirty="0"/>
              <a:t>To add sensor and output</a:t>
            </a:r>
          </a:p>
          <a:p>
            <a:pPr marL="0" lvl="1" indent="0">
              <a:buNone/>
            </a:pPr>
            <a:endParaRPr lang="en-MY" sz="3200" dirty="0"/>
          </a:p>
        </p:txBody>
      </p:sp>
      <p:sp>
        <p:nvSpPr>
          <p:cNvPr id="11" name="TextBox 10">
            <a:extLst>
              <a:ext uri="{FF2B5EF4-FFF2-40B4-BE49-F238E27FC236}">
                <a16:creationId xmlns:a16="http://schemas.microsoft.com/office/drawing/2014/main" id="{C9679F44-7DE5-4608-9590-4920AA3F2A28}"/>
              </a:ext>
            </a:extLst>
          </p:cNvPr>
          <p:cNvSpPr txBox="1"/>
          <p:nvPr/>
        </p:nvSpPr>
        <p:spPr>
          <a:xfrm>
            <a:off x="825879" y="1552731"/>
            <a:ext cx="5350696"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WinPro</a:t>
            </a:r>
            <a:r>
              <a:rPr lang="en-MY" b="1" i="1" dirty="0">
                <a:latin typeface="Arial" panose="020B0604020202020204" pitchFamily="34" charset="0"/>
                <a:cs typeface="Arial" panose="020B0604020202020204" pitchFamily="34" charset="0"/>
              </a:rPr>
              <a:t> Designer &gt; Setup &gt; New Sensor/Output</a:t>
            </a:r>
          </a:p>
        </p:txBody>
      </p:sp>
      <p:pic>
        <p:nvPicPr>
          <p:cNvPr id="9" name="Picture 8">
            <a:extLst>
              <a:ext uri="{FF2B5EF4-FFF2-40B4-BE49-F238E27FC236}">
                <a16:creationId xmlns:a16="http://schemas.microsoft.com/office/drawing/2014/main" id="{6FACA42D-D39B-406B-9845-023C16E5E6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578" y="2004005"/>
            <a:ext cx="3899950" cy="2448000"/>
          </a:xfrm>
          <a:prstGeom prst="rect">
            <a:avLst/>
          </a:prstGeom>
          <a:noFill/>
          <a:ln>
            <a:noFill/>
          </a:ln>
        </p:spPr>
      </p:pic>
      <p:sp>
        <p:nvSpPr>
          <p:cNvPr id="15" name="TextBox 14">
            <a:extLst>
              <a:ext uri="{FF2B5EF4-FFF2-40B4-BE49-F238E27FC236}">
                <a16:creationId xmlns:a16="http://schemas.microsoft.com/office/drawing/2014/main" id="{43A57C3A-C7A6-407C-BBA9-FA2AC2A6A3DB}"/>
              </a:ext>
            </a:extLst>
          </p:cNvPr>
          <p:cNvSpPr txBox="1"/>
          <p:nvPr/>
        </p:nvSpPr>
        <p:spPr>
          <a:xfrm>
            <a:off x="4928906" y="2300069"/>
            <a:ext cx="6028556" cy="2151936"/>
          </a:xfrm>
          <a:prstGeom prst="rect">
            <a:avLst/>
          </a:prstGeom>
          <a:noFill/>
        </p:spPr>
        <p:txBody>
          <a:bodyPr wrap="square">
            <a:spAutoFit/>
          </a:bodyPr>
          <a:lstStyle/>
          <a:p>
            <a:pPr algn="just">
              <a:lnSpc>
                <a:spcPct val="107000"/>
              </a:lnSpc>
              <a:spcAft>
                <a:spcPts val="800"/>
              </a:spcAft>
            </a:pPr>
            <a:r>
              <a:rPr lang="en-MY" sz="1800" dirty="0">
                <a:effectLst/>
                <a:latin typeface="Helvetica" panose="020B0604020202020204" pitchFamily="34" charset="0"/>
                <a:ea typeface="Calibri" panose="020F0502020204030204" pitchFamily="34" charset="0"/>
                <a:cs typeface="Helvetica" panose="020B0604020202020204" pitchFamily="34" charset="0"/>
              </a:rPr>
              <a:t>Over here you are required to define </a:t>
            </a:r>
            <a:r>
              <a:rPr lang="en-MY" sz="1800" i="1" dirty="0">
                <a:effectLst/>
                <a:latin typeface="Helvetica-Oblique"/>
                <a:ea typeface="Calibri" panose="020F0502020204030204" pitchFamily="34" charset="0"/>
                <a:cs typeface="Helvetica-Oblique"/>
              </a:rPr>
              <a:t>Attach To Controller </a:t>
            </a:r>
            <a:r>
              <a:rPr lang="en-MY" sz="1800" dirty="0">
                <a:effectLst/>
                <a:latin typeface="Helvetica" panose="020B0604020202020204" pitchFamily="34" charset="0"/>
                <a:ea typeface="Calibri" panose="020F0502020204030204" pitchFamily="34" charset="0"/>
                <a:cs typeface="Helvetica" panose="020B0604020202020204" pitchFamily="34" charset="0"/>
              </a:rPr>
              <a:t>which tells the system if this particular sensor is attach to any controller. If ‘YES’ then define the reader name or else leave both this section blank. The </a:t>
            </a:r>
            <a:r>
              <a:rPr lang="en-MY" sz="1800" i="1" dirty="0">
                <a:effectLst/>
                <a:latin typeface="Helvetica-Oblique"/>
                <a:ea typeface="Calibri" panose="020F0502020204030204" pitchFamily="34" charset="0"/>
                <a:cs typeface="Helvetica-Oblique"/>
              </a:rPr>
              <a:t>Operating Mode </a:t>
            </a:r>
            <a:r>
              <a:rPr lang="en-MY" sz="1800" dirty="0">
                <a:effectLst/>
                <a:latin typeface="Helvetica" panose="020B0604020202020204" pitchFamily="34" charset="0"/>
                <a:ea typeface="Calibri" panose="020F0502020204030204" pitchFamily="34" charset="0"/>
                <a:cs typeface="Helvetica" panose="020B0604020202020204" pitchFamily="34" charset="0"/>
              </a:rPr>
              <a:t>could either be ‘Alarm’ or ‘Status’. </a:t>
            </a:r>
            <a:r>
              <a:rPr lang="en-MY" sz="1800" i="1" dirty="0">
                <a:effectLst/>
                <a:latin typeface="Helvetica-Oblique"/>
                <a:ea typeface="Calibri" panose="020F0502020204030204" pitchFamily="34" charset="0"/>
                <a:cs typeface="Helvetica-Oblique"/>
              </a:rPr>
              <a:t>On</a:t>
            </a:r>
            <a:r>
              <a:rPr lang="en-MY" sz="1800" dirty="0">
                <a:effectLst/>
                <a:latin typeface="Helvetica" panose="020B0604020202020204" pitchFamily="34" charset="0"/>
                <a:ea typeface="Calibri" panose="020F0502020204030204" pitchFamily="34" charset="0"/>
                <a:cs typeface="Helvetica" panose="020B0604020202020204" pitchFamily="34" charset="0"/>
              </a:rPr>
              <a:t> </a:t>
            </a:r>
            <a:r>
              <a:rPr lang="en-MY" sz="1800" i="1" dirty="0">
                <a:effectLst/>
                <a:latin typeface="Helvetica-Oblique"/>
                <a:ea typeface="Calibri" panose="020F0502020204030204" pitchFamily="34" charset="0"/>
                <a:cs typeface="Helvetica-Oblique"/>
              </a:rPr>
              <a:t>Text </a:t>
            </a:r>
            <a:r>
              <a:rPr lang="en-MY" sz="1800" dirty="0">
                <a:effectLst/>
                <a:latin typeface="Helvetica" panose="020B0604020202020204" pitchFamily="34" charset="0"/>
                <a:ea typeface="Calibri" panose="020F0502020204030204" pitchFamily="34" charset="0"/>
                <a:cs typeface="Helvetica" panose="020B0604020202020204" pitchFamily="34" charset="0"/>
              </a:rPr>
              <a:t>will displays whatever you have keyed in, on the Status Bar. </a:t>
            </a:r>
            <a:r>
              <a:rPr lang="en-MY" sz="1800" i="1" dirty="0">
                <a:effectLst/>
                <a:latin typeface="Helvetica-Oblique"/>
                <a:ea typeface="Calibri" panose="020F0502020204030204" pitchFamily="34" charset="0"/>
                <a:cs typeface="Helvetica-Oblique"/>
              </a:rPr>
              <a:t>Off Text </a:t>
            </a:r>
            <a:r>
              <a:rPr lang="en-MY" sz="1800" dirty="0">
                <a:effectLst/>
                <a:latin typeface="Helvetica" panose="020B0604020202020204" pitchFamily="34" charset="0"/>
                <a:ea typeface="Calibri" panose="020F0502020204030204" pitchFamily="34" charset="0"/>
                <a:cs typeface="Helvetica" panose="020B0604020202020204" pitchFamily="34" charset="0"/>
              </a:rPr>
              <a:t>will not display it on the screen.</a:t>
            </a:r>
            <a:endParaRPr lang="en-MY"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FE70C23E-126B-4379-B3FC-10841D09BEDB}"/>
              </a:ext>
            </a:extLst>
          </p:cNvPr>
          <p:cNvPicPr>
            <a:picLocks noChangeAspect="1"/>
          </p:cNvPicPr>
          <p:nvPr/>
        </p:nvPicPr>
        <p:blipFill>
          <a:blip r:embed="rId3"/>
          <a:stretch>
            <a:fillRect/>
          </a:stretch>
        </p:blipFill>
        <p:spPr>
          <a:xfrm>
            <a:off x="6253452" y="120066"/>
            <a:ext cx="1659206" cy="2052000"/>
          </a:xfrm>
          <a:prstGeom prst="rect">
            <a:avLst/>
          </a:prstGeom>
        </p:spPr>
      </p:pic>
      <p:pic>
        <p:nvPicPr>
          <p:cNvPr id="20" name="Picture 19">
            <a:extLst>
              <a:ext uri="{FF2B5EF4-FFF2-40B4-BE49-F238E27FC236}">
                <a16:creationId xmlns:a16="http://schemas.microsoft.com/office/drawing/2014/main" id="{DE44614C-A814-4C91-BECA-0B066506E51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2051" y="4510756"/>
            <a:ext cx="3899950" cy="2347244"/>
          </a:xfrm>
          <a:prstGeom prst="rect">
            <a:avLst/>
          </a:prstGeom>
          <a:noFill/>
          <a:ln>
            <a:noFill/>
          </a:ln>
        </p:spPr>
      </p:pic>
      <p:sp>
        <p:nvSpPr>
          <p:cNvPr id="22" name="TextBox 21">
            <a:extLst>
              <a:ext uri="{FF2B5EF4-FFF2-40B4-BE49-F238E27FC236}">
                <a16:creationId xmlns:a16="http://schemas.microsoft.com/office/drawing/2014/main" id="{ACD5B745-252B-4249-B518-4AB1DA76A25E}"/>
              </a:ext>
            </a:extLst>
          </p:cNvPr>
          <p:cNvSpPr txBox="1"/>
          <p:nvPr/>
        </p:nvSpPr>
        <p:spPr>
          <a:xfrm>
            <a:off x="4928906" y="4871623"/>
            <a:ext cx="6092686" cy="1754326"/>
          </a:xfrm>
          <a:prstGeom prst="rect">
            <a:avLst/>
          </a:prstGeom>
          <a:noFill/>
        </p:spPr>
        <p:txBody>
          <a:bodyPr wrap="square">
            <a:spAutoFit/>
          </a:bodyPr>
          <a:lstStyle/>
          <a:p>
            <a:r>
              <a:rPr lang="en-MY" dirty="0">
                <a:latin typeface="Helvetica" panose="020B0604020202020204" pitchFamily="34" charset="0"/>
                <a:ea typeface="Calibri" panose="020F0502020204030204" pitchFamily="34" charset="0"/>
                <a:cs typeface="Helvetica" panose="020B0604020202020204" pitchFamily="34" charset="0"/>
              </a:rPr>
              <a:t>K</a:t>
            </a:r>
            <a:r>
              <a:rPr lang="en-MY" sz="1800" dirty="0">
                <a:effectLst/>
                <a:latin typeface="Helvetica" panose="020B0604020202020204" pitchFamily="34" charset="0"/>
                <a:ea typeface="Calibri" panose="020F0502020204030204" pitchFamily="34" charset="0"/>
                <a:cs typeface="Helvetica" panose="020B0604020202020204" pitchFamily="34" charset="0"/>
              </a:rPr>
              <a:t>ey in the </a:t>
            </a:r>
            <a:r>
              <a:rPr lang="en-MY" sz="1800" i="1" dirty="0">
                <a:effectLst/>
                <a:latin typeface="Helvetica-Oblique"/>
                <a:ea typeface="Calibri" panose="020F0502020204030204" pitchFamily="34" charset="0"/>
                <a:cs typeface="Helvetica-Oblique"/>
              </a:rPr>
              <a:t>Tag Name </a:t>
            </a:r>
            <a:r>
              <a:rPr lang="en-MY" sz="1800" dirty="0">
                <a:effectLst/>
                <a:latin typeface="Helvetica" panose="020B0604020202020204" pitchFamily="34" charset="0"/>
                <a:ea typeface="Calibri" panose="020F0502020204030204" pitchFamily="34" charset="0"/>
                <a:cs typeface="Helvetica" panose="020B0604020202020204" pitchFamily="34" charset="0"/>
              </a:rPr>
              <a:t>as ‘BUZZ011’. Key in the description as ‘ALERT BUZZER’. The </a:t>
            </a:r>
            <a:r>
              <a:rPr lang="en-MY" sz="1800" i="1" dirty="0">
                <a:effectLst/>
                <a:latin typeface="Helvetica-Oblique"/>
                <a:ea typeface="Calibri" panose="020F0502020204030204" pitchFamily="34" charset="0"/>
                <a:cs typeface="Helvetica-Oblique"/>
              </a:rPr>
              <a:t>Logical Point # </a:t>
            </a:r>
            <a:r>
              <a:rPr lang="en-MY" sz="1800" dirty="0">
                <a:effectLst/>
                <a:latin typeface="Helvetica" panose="020B0604020202020204" pitchFamily="34" charset="0"/>
                <a:ea typeface="Calibri" panose="020F0502020204030204" pitchFamily="34" charset="0"/>
                <a:cs typeface="Helvetica" panose="020B0604020202020204" pitchFamily="34" charset="0"/>
              </a:rPr>
              <a:t>is the physical address of the reader. </a:t>
            </a:r>
            <a:r>
              <a:rPr lang="en-MY" sz="1800" i="1" dirty="0">
                <a:effectLst/>
                <a:latin typeface="Helvetica-Oblique"/>
                <a:ea typeface="Calibri" panose="020F0502020204030204" pitchFamily="34" charset="0"/>
                <a:cs typeface="Helvetica-Oblique"/>
              </a:rPr>
              <a:t>Attach To Reader </a:t>
            </a:r>
            <a:r>
              <a:rPr lang="en-MY" sz="1800" dirty="0">
                <a:effectLst/>
                <a:latin typeface="Helvetica" panose="020B0604020202020204" pitchFamily="34" charset="0"/>
                <a:ea typeface="Calibri" panose="020F0502020204030204" pitchFamily="34" charset="0"/>
                <a:cs typeface="Helvetica" panose="020B0604020202020204" pitchFamily="34" charset="0"/>
              </a:rPr>
              <a:t>should be </a:t>
            </a:r>
            <a:r>
              <a:rPr lang="en-MY" sz="1800" b="1" dirty="0">
                <a:effectLst/>
                <a:latin typeface="Helvetica-Bold"/>
                <a:ea typeface="Calibri" panose="020F0502020204030204" pitchFamily="34" charset="0"/>
                <a:cs typeface="Helvetica-Bold"/>
              </a:rPr>
              <a:t>‘</a:t>
            </a:r>
            <a:r>
              <a:rPr lang="en-MY" sz="1800" dirty="0">
                <a:effectLst/>
                <a:latin typeface="Helvetica" panose="020B0604020202020204" pitchFamily="34" charset="0"/>
                <a:ea typeface="Calibri" panose="020F0502020204030204" pitchFamily="34" charset="0"/>
                <a:cs typeface="Helvetica" panose="020B0604020202020204" pitchFamily="34" charset="0"/>
              </a:rPr>
              <a:t>YES’ and the </a:t>
            </a:r>
            <a:r>
              <a:rPr lang="en-MY" sz="1800" i="1" dirty="0">
                <a:effectLst/>
                <a:latin typeface="Helvetica-Oblique"/>
                <a:ea typeface="Calibri" panose="020F0502020204030204" pitchFamily="34" charset="0"/>
                <a:cs typeface="Helvetica-Oblique"/>
              </a:rPr>
              <a:t>Reader Name </a:t>
            </a:r>
            <a:r>
              <a:rPr lang="en-MY" sz="1800" dirty="0">
                <a:effectLst/>
                <a:latin typeface="Helvetica" panose="020B0604020202020204" pitchFamily="34" charset="0"/>
                <a:ea typeface="Calibri" panose="020F0502020204030204" pitchFamily="34" charset="0"/>
                <a:cs typeface="Helvetica" panose="020B0604020202020204" pitchFamily="34" charset="0"/>
              </a:rPr>
              <a:t>as ‘CTRL002’. The </a:t>
            </a:r>
            <a:r>
              <a:rPr lang="en-MY" sz="1800" i="1" dirty="0">
                <a:effectLst/>
                <a:latin typeface="Helvetica-Oblique"/>
                <a:ea typeface="Calibri" panose="020F0502020204030204" pitchFamily="34" charset="0"/>
                <a:cs typeface="Helvetica-Oblique"/>
              </a:rPr>
              <a:t>Output Point # </a:t>
            </a:r>
            <a:r>
              <a:rPr lang="en-MY" sz="1800" dirty="0">
                <a:effectLst/>
                <a:latin typeface="Helvetica" panose="020B0604020202020204" pitchFamily="34" charset="0"/>
                <a:ea typeface="Calibri" panose="020F0502020204030204" pitchFamily="34" charset="0"/>
                <a:cs typeface="Helvetica" panose="020B0604020202020204" pitchFamily="34" charset="0"/>
              </a:rPr>
              <a:t>identifies the output point number in the reader, either Point ‘01’ or Point ‘02’. In this case, it should be Point ‘01’</a:t>
            </a:r>
            <a:endParaRPr lang="en-MY" dirty="0"/>
          </a:p>
        </p:txBody>
      </p:sp>
    </p:spTree>
    <p:extLst>
      <p:ext uri="{BB962C8B-B14F-4D97-AF65-F5344CB8AC3E}">
        <p14:creationId xmlns:p14="http://schemas.microsoft.com/office/powerpoint/2010/main" val="31027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Sensor Input Control</a:t>
            </a:r>
            <a:endParaRPr lang="en-MY" dirty="0"/>
          </a:p>
        </p:txBody>
      </p:sp>
      <p:sp>
        <p:nvSpPr>
          <p:cNvPr id="8" name="Content Placeholder 4">
            <a:extLst>
              <a:ext uri="{FF2B5EF4-FFF2-40B4-BE49-F238E27FC236}">
                <a16:creationId xmlns:a16="http://schemas.microsoft.com/office/drawing/2014/main" id="{A098ACB3-DCF6-411B-8EF0-5300B7FFCA85}"/>
              </a:ext>
            </a:extLst>
          </p:cNvPr>
          <p:cNvSpPr>
            <a:spLocks noGrp="1"/>
          </p:cNvSpPr>
          <p:nvPr>
            <p:ph idx="1"/>
          </p:nvPr>
        </p:nvSpPr>
        <p:spPr>
          <a:xfrm>
            <a:off x="838200" y="1600200"/>
            <a:ext cx="10512425" cy="5032375"/>
          </a:xfrm>
        </p:spPr>
        <p:txBody>
          <a:bodyPr>
            <a:normAutofit/>
          </a:bodyPr>
          <a:lstStyle/>
          <a:p>
            <a:pPr marL="0" lvl="1" indent="0">
              <a:buNone/>
            </a:pPr>
            <a:r>
              <a:rPr lang="en-MY" sz="3200" dirty="0"/>
              <a:t>To control sensor</a:t>
            </a:r>
          </a:p>
          <a:p>
            <a:pPr marL="0" lvl="1" indent="0">
              <a:buNone/>
            </a:pPr>
            <a:endParaRPr lang="en-MY" sz="3200" dirty="0"/>
          </a:p>
        </p:txBody>
      </p:sp>
      <p:sp>
        <p:nvSpPr>
          <p:cNvPr id="11" name="TextBox 10">
            <a:extLst>
              <a:ext uri="{FF2B5EF4-FFF2-40B4-BE49-F238E27FC236}">
                <a16:creationId xmlns:a16="http://schemas.microsoft.com/office/drawing/2014/main" id="{C9679F44-7DE5-4608-9590-4920AA3F2A28}"/>
              </a:ext>
            </a:extLst>
          </p:cNvPr>
          <p:cNvSpPr txBox="1"/>
          <p:nvPr/>
        </p:nvSpPr>
        <p:spPr>
          <a:xfrm>
            <a:off x="890578" y="2222012"/>
            <a:ext cx="4132413"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WinPro</a:t>
            </a:r>
            <a:r>
              <a:rPr lang="en-MY" b="1" i="1" dirty="0">
                <a:latin typeface="Arial" panose="020B0604020202020204" pitchFamily="34" charset="0"/>
                <a:cs typeface="Arial" panose="020B0604020202020204" pitchFamily="34" charset="0"/>
              </a:rPr>
              <a:t> Manager &gt; Control &gt; Sensor</a:t>
            </a:r>
          </a:p>
        </p:txBody>
      </p:sp>
      <p:sp>
        <p:nvSpPr>
          <p:cNvPr id="15" name="TextBox 14">
            <a:extLst>
              <a:ext uri="{FF2B5EF4-FFF2-40B4-BE49-F238E27FC236}">
                <a16:creationId xmlns:a16="http://schemas.microsoft.com/office/drawing/2014/main" id="{43A57C3A-C7A6-407C-BBA9-FA2AC2A6A3DB}"/>
              </a:ext>
            </a:extLst>
          </p:cNvPr>
          <p:cNvSpPr txBox="1"/>
          <p:nvPr/>
        </p:nvSpPr>
        <p:spPr>
          <a:xfrm>
            <a:off x="823360" y="2925763"/>
            <a:ext cx="7470094" cy="670120"/>
          </a:xfrm>
          <a:prstGeom prst="rect">
            <a:avLst/>
          </a:prstGeom>
          <a:noFill/>
        </p:spPr>
        <p:txBody>
          <a:bodyPr wrap="square">
            <a:spAutoFit/>
          </a:bodyPr>
          <a:lstStyle/>
          <a:p>
            <a:pPr algn="just">
              <a:lnSpc>
                <a:spcPct val="107000"/>
              </a:lnSpc>
              <a:spcAft>
                <a:spcPts val="800"/>
              </a:spcAft>
            </a:pPr>
            <a:r>
              <a:rPr lang="en-MY" sz="1800" b="1" i="1" dirty="0">
                <a:effectLst/>
                <a:latin typeface="Helvetica-BoldOblique"/>
                <a:ea typeface="Calibri" panose="020F0502020204030204" pitchFamily="34" charset="0"/>
                <a:cs typeface="Helvetica-BoldOblique"/>
              </a:rPr>
              <a:t>ARM </a:t>
            </a:r>
            <a:r>
              <a:rPr lang="en-MY" sz="1800" dirty="0">
                <a:effectLst/>
                <a:latin typeface="Helvetica" panose="020B0604020202020204" pitchFamily="34" charset="0"/>
                <a:ea typeface="Calibri" panose="020F0502020204030204" pitchFamily="34" charset="0"/>
                <a:cs typeface="Helvetica" panose="020B0604020202020204" pitchFamily="34" charset="0"/>
              </a:rPr>
              <a:t>meaning to activate a Sensor Point, and </a:t>
            </a:r>
            <a:r>
              <a:rPr lang="en-MY" sz="1800" b="1" i="1" dirty="0">
                <a:effectLst/>
                <a:latin typeface="Helvetica-BoldOblique"/>
                <a:ea typeface="Calibri" panose="020F0502020204030204" pitchFamily="34" charset="0"/>
                <a:cs typeface="Helvetica-BoldOblique"/>
              </a:rPr>
              <a:t>DISARM </a:t>
            </a:r>
            <a:r>
              <a:rPr lang="en-MY" sz="1800" dirty="0">
                <a:effectLst/>
                <a:latin typeface="Helvetica" panose="020B0604020202020204" pitchFamily="34" charset="0"/>
                <a:ea typeface="Calibri" panose="020F0502020204030204" pitchFamily="34" charset="0"/>
                <a:cs typeface="Helvetica" panose="020B0604020202020204" pitchFamily="34" charset="0"/>
              </a:rPr>
              <a:t>meaning to deactivate the Point.</a:t>
            </a:r>
            <a:endParaRPr lang="en-MY"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0484C99-959E-411F-9917-22BA36A2E7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21690" y="43451"/>
            <a:ext cx="2971800" cy="3685680"/>
          </a:xfrm>
          <a:prstGeom prst="rect">
            <a:avLst/>
          </a:prstGeom>
          <a:noFill/>
          <a:ln>
            <a:noFill/>
          </a:ln>
        </p:spPr>
      </p:pic>
      <p:sp>
        <p:nvSpPr>
          <p:cNvPr id="5" name="TextBox 4">
            <a:extLst>
              <a:ext uri="{FF2B5EF4-FFF2-40B4-BE49-F238E27FC236}">
                <a16:creationId xmlns:a16="http://schemas.microsoft.com/office/drawing/2014/main" id="{94463C2D-82F7-4EAC-AE3F-85904B46D9F2}"/>
              </a:ext>
            </a:extLst>
          </p:cNvPr>
          <p:cNvSpPr txBox="1"/>
          <p:nvPr/>
        </p:nvSpPr>
        <p:spPr>
          <a:xfrm>
            <a:off x="869401" y="3862378"/>
            <a:ext cx="10512425" cy="966483"/>
          </a:xfrm>
          <a:prstGeom prst="rect">
            <a:avLst/>
          </a:prstGeom>
          <a:noFill/>
        </p:spPr>
        <p:txBody>
          <a:bodyPr wrap="square">
            <a:spAutoFit/>
          </a:bodyPr>
          <a:lstStyle/>
          <a:p>
            <a:pPr algn="just">
              <a:lnSpc>
                <a:spcPct val="107000"/>
              </a:lnSpc>
              <a:spcAft>
                <a:spcPts val="800"/>
              </a:spcAft>
            </a:pPr>
            <a:r>
              <a:rPr lang="en-MY" sz="1800" b="1" i="1" dirty="0">
                <a:effectLst/>
                <a:latin typeface="Helvetica-BoldOblique"/>
                <a:ea typeface="Calibri" panose="020F0502020204030204" pitchFamily="34" charset="0"/>
                <a:cs typeface="Helvetica-BoldOblique"/>
              </a:rPr>
              <a:t>INCLUDE </a:t>
            </a:r>
            <a:r>
              <a:rPr lang="en-MY" sz="1800" dirty="0">
                <a:effectLst/>
                <a:latin typeface="Helvetica" panose="020B0604020202020204" pitchFamily="34" charset="0"/>
                <a:ea typeface="Calibri" panose="020F0502020204030204" pitchFamily="34" charset="0"/>
                <a:cs typeface="Helvetica" panose="020B0604020202020204" pitchFamily="34" charset="0"/>
              </a:rPr>
              <a:t>meaning to select a sensor point. This applies to both Alarm and Status point. </a:t>
            </a:r>
            <a:r>
              <a:rPr lang="en-MY" sz="1800" b="1" i="1" dirty="0">
                <a:effectLst/>
                <a:latin typeface="Helvetica-BoldOblique"/>
                <a:ea typeface="Calibri" panose="020F0502020204030204" pitchFamily="34" charset="0"/>
                <a:cs typeface="Helvetica-BoldOblique"/>
              </a:rPr>
              <a:t>EXCLUDE </a:t>
            </a:r>
            <a:r>
              <a:rPr lang="en-MY" sz="1800" dirty="0">
                <a:effectLst/>
                <a:latin typeface="Helvetica" panose="020B0604020202020204" pitchFamily="34" charset="0"/>
                <a:ea typeface="Calibri" panose="020F0502020204030204" pitchFamily="34" charset="0"/>
                <a:cs typeface="Helvetica" panose="020B0604020202020204" pitchFamily="34" charset="0"/>
              </a:rPr>
              <a:t>is to deselect the sensor point. This means permanently deactivate a sensor point until </a:t>
            </a:r>
            <a:r>
              <a:rPr lang="en-MY" sz="1800" b="1" i="1" dirty="0">
                <a:effectLst/>
                <a:latin typeface="Helvetica-BoldOblique"/>
                <a:ea typeface="Calibri" panose="020F0502020204030204" pitchFamily="34" charset="0"/>
                <a:cs typeface="Helvetica-BoldOblique"/>
              </a:rPr>
              <a:t>INCLUDE </a:t>
            </a:r>
            <a:r>
              <a:rPr lang="en-MY" sz="1800" dirty="0">
                <a:effectLst/>
                <a:latin typeface="Helvetica" panose="020B0604020202020204" pitchFamily="34" charset="0"/>
                <a:ea typeface="Calibri" panose="020F0502020204030204" pitchFamily="34" charset="0"/>
                <a:cs typeface="Helvetica" panose="020B0604020202020204" pitchFamily="34" charset="0"/>
              </a:rPr>
              <a:t>is being set.</a:t>
            </a:r>
            <a:endParaRPr lang="en-MY"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7496B87-46B9-4B6C-A8CF-92B546D5B5CD}"/>
              </a:ext>
            </a:extLst>
          </p:cNvPr>
          <p:cNvSpPr txBox="1"/>
          <p:nvPr/>
        </p:nvSpPr>
        <p:spPr>
          <a:xfrm>
            <a:off x="869401" y="5097453"/>
            <a:ext cx="10561575" cy="966483"/>
          </a:xfrm>
          <a:prstGeom prst="rect">
            <a:avLst/>
          </a:prstGeom>
          <a:noFill/>
        </p:spPr>
        <p:txBody>
          <a:bodyPr wrap="square">
            <a:spAutoFit/>
          </a:bodyPr>
          <a:lstStyle/>
          <a:p>
            <a:pPr algn="just">
              <a:lnSpc>
                <a:spcPct val="107000"/>
              </a:lnSpc>
              <a:spcAft>
                <a:spcPts val="800"/>
              </a:spcAft>
            </a:pPr>
            <a:r>
              <a:rPr lang="en-MY" sz="1800" dirty="0">
                <a:effectLst/>
                <a:latin typeface="Helvetica" panose="020B0604020202020204" pitchFamily="34" charset="0"/>
                <a:ea typeface="Calibri" panose="020F0502020204030204" pitchFamily="34" charset="0"/>
                <a:cs typeface="Helvetica" panose="020B0604020202020204" pitchFamily="34" charset="0"/>
              </a:rPr>
              <a:t>The </a:t>
            </a:r>
            <a:r>
              <a:rPr lang="en-MY" sz="1800" b="1" i="1" dirty="0">
                <a:effectLst/>
                <a:latin typeface="Helvetica-BoldOblique"/>
                <a:ea typeface="Calibri" panose="020F0502020204030204" pitchFamily="34" charset="0"/>
                <a:cs typeface="Helvetica-BoldOblique"/>
              </a:rPr>
              <a:t>Time Zone </a:t>
            </a:r>
            <a:r>
              <a:rPr lang="en-MY" sz="1800" dirty="0">
                <a:effectLst/>
                <a:latin typeface="Helvetica" panose="020B0604020202020204" pitchFamily="34" charset="0"/>
                <a:ea typeface="Calibri" panose="020F0502020204030204" pitchFamily="34" charset="0"/>
                <a:cs typeface="Helvetica" panose="020B0604020202020204" pitchFamily="34" charset="0"/>
              </a:rPr>
              <a:t>command here is used if a sensor point is defined as an alarm point. Then this point can be automatically disarmed during the time frame that the time zone is active and armed during the period that the time zone is inactive.</a:t>
            </a:r>
            <a:endParaRPr lang="en-MY"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66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5"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Output Control</a:t>
            </a:r>
            <a:endParaRPr lang="en-MY" dirty="0"/>
          </a:p>
        </p:txBody>
      </p:sp>
      <p:sp>
        <p:nvSpPr>
          <p:cNvPr id="8" name="Content Placeholder 4">
            <a:extLst>
              <a:ext uri="{FF2B5EF4-FFF2-40B4-BE49-F238E27FC236}">
                <a16:creationId xmlns:a16="http://schemas.microsoft.com/office/drawing/2014/main" id="{A098ACB3-DCF6-411B-8EF0-5300B7FFCA85}"/>
              </a:ext>
            </a:extLst>
          </p:cNvPr>
          <p:cNvSpPr>
            <a:spLocks noGrp="1"/>
          </p:cNvSpPr>
          <p:nvPr>
            <p:ph idx="1"/>
          </p:nvPr>
        </p:nvSpPr>
        <p:spPr>
          <a:xfrm>
            <a:off x="838200" y="1600200"/>
            <a:ext cx="10512425" cy="5032375"/>
          </a:xfrm>
        </p:spPr>
        <p:txBody>
          <a:bodyPr>
            <a:normAutofit/>
          </a:bodyPr>
          <a:lstStyle/>
          <a:p>
            <a:pPr marL="0" lvl="1" indent="0">
              <a:buNone/>
            </a:pPr>
            <a:r>
              <a:rPr lang="en-MY" sz="3200" dirty="0"/>
              <a:t>To control output</a:t>
            </a:r>
          </a:p>
          <a:p>
            <a:pPr marL="0" lvl="1" indent="0">
              <a:buNone/>
            </a:pPr>
            <a:endParaRPr lang="en-MY" sz="3200" dirty="0"/>
          </a:p>
        </p:txBody>
      </p:sp>
      <p:sp>
        <p:nvSpPr>
          <p:cNvPr id="11" name="TextBox 10">
            <a:extLst>
              <a:ext uri="{FF2B5EF4-FFF2-40B4-BE49-F238E27FC236}">
                <a16:creationId xmlns:a16="http://schemas.microsoft.com/office/drawing/2014/main" id="{C9679F44-7DE5-4608-9590-4920AA3F2A28}"/>
              </a:ext>
            </a:extLst>
          </p:cNvPr>
          <p:cNvSpPr txBox="1"/>
          <p:nvPr/>
        </p:nvSpPr>
        <p:spPr>
          <a:xfrm>
            <a:off x="890578" y="2222012"/>
            <a:ext cx="4106765"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WinPro</a:t>
            </a:r>
            <a:r>
              <a:rPr lang="en-MY" b="1" i="1" dirty="0">
                <a:latin typeface="Arial" panose="020B0604020202020204" pitchFamily="34" charset="0"/>
                <a:cs typeface="Arial" panose="020B0604020202020204" pitchFamily="34" charset="0"/>
              </a:rPr>
              <a:t> Manager &gt; Control &gt; Output</a:t>
            </a:r>
          </a:p>
        </p:txBody>
      </p:sp>
      <p:sp>
        <p:nvSpPr>
          <p:cNvPr id="15" name="TextBox 14">
            <a:extLst>
              <a:ext uri="{FF2B5EF4-FFF2-40B4-BE49-F238E27FC236}">
                <a16:creationId xmlns:a16="http://schemas.microsoft.com/office/drawing/2014/main" id="{43A57C3A-C7A6-407C-BBA9-FA2AC2A6A3DB}"/>
              </a:ext>
            </a:extLst>
          </p:cNvPr>
          <p:cNvSpPr txBox="1"/>
          <p:nvPr/>
        </p:nvSpPr>
        <p:spPr>
          <a:xfrm>
            <a:off x="838200" y="2889320"/>
            <a:ext cx="7776604" cy="1559209"/>
          </a:xfrm>
          <a:prstGeom prst="rect">
            <a:avLst/>
          </a:prstGeom>
          <a:noFill/>
        </p:spPr>
        <p:txBody>
          <a:bodyPr wrap="square">
            <a:spAutoFit/>
          </a:bodyPr>
          <a:lstStyle/>
          <a:p>
            <a:pPr algn="just">
              <a:lnSpc>
                <a:spcPct val="107000"/>
              </a:lnSpc>
              <a:spcAft>
                <a:spcPts val="800"/>
              </a:spcAft>
            </a:pPr>
            <a:r>
              <a:rPr lang="en-MY" sz="1800" dirty="0">
                <a:effectLst/>
                <a:latin typeface="Helvetica" panose="020B0604020202020204" pitchFamily="34" charset="0"/>
                <a:ea typeface="Calibri" panose="020F0502020204030204" pitchFamily="34" charset="0"/>
                <a:cs typeface="Helvetica" panose="020B0604020202020204" pitchFamily="34" charset="0"/>
              </a:rPr>
              <a:t>Choose an Output point that you wish to control. Select the control action as either </a:t>
            </a:r>
            <a:r>
              <a:rPr lang="en-MY" sz="1800" i="1" dirty="0">
                <a:effectLst/>
                <a:latin typeface="Helvetica-Oblique"/>
                <a:ea typeface="Calibri" panose="020F0502020204030204" pitchFamily="34" charset="0"/>
                <a:cs typeface="Helvetica-Oblique"/>
              </a:rPr>
              <a:t>ON </a:t>
            </a:r>
            <a:r>
              <a:rPr lang="en-MY" sz="1800" dirty="0">
                <a:effectLst/>
                <a:latin typeface="Helvetica" panose="020B0604020202020204" pitchFamily="34" charset="0"/>
                <a:ea typeface="Calibri" panose="020F0502020204030204" pitchFamily="34" charset="0"/>
                <a:cs typeface="Helvetica" panose="020B0604020202020204" pitchFamily="34" charset="0"/>
              </a:rPr>
              <a:t>or </a:t>
            </a:r>
            <a:r>
              <a:rPr lang="en-MY" sz="1800" i="1" dirty="0">
                <a:effectLst/>
                <a:latin typeface="Helvetica-Oblique"/>
                <a:ea typeface="Calibri" panose="020F0502020204030204" pitchFamily="34" charset="0"/>
                <a:cs typeface="Helvetica-Oblique"/>
              </a:rPr>
              <a:t>OFF</a:t>
            </a:r>
            <a:r>
              <a:rPr lang="en-MY" sz="1800" dirty="0">
                <a:effectLst/>
                <a:latin typeface="Helvetica" panose="020B0604020202020204" pitchFamily="34" charset="0"/>
                <a:ea typeface="Calibri" panose="020F0502020204030204" pitchFamily="34" charset="0"/>
                <a:cs typeface="Helvetica" panose="020B0604020202020204" pitchFamily="34" charset="0"/>
              </a:rPr>
              <a:t>. If you are sending down output time zone, select </a:t>
            </a:r>
            <a:r>
              <a:rPr lang="en-MY" sz="1800" i="1" dirty="0">
                <a:effectLst/>
                <a:latin typeface="Helvetica-Oblique"/>
                <a:ea typeface="Calibri" panose="020F0502020204030204" pitchFamily="34" charset="0"/>
                <a:cs typeface="Helvetica-Oblique"/>
              </a:rPr>
              <a:t>TIME ZONE </a:t>
            </a:r>
            <a:r>
              <a:rPr lang="en-MY" sz="1800" dirty="0">
                <a:effectLst/>
                <a:latin typeface="Helvetica" panose="020B0604020202020204" pitchFamily="34" charset="0"/>
                <a:ea typeface="Calibri" panose="020F0502020204030204" pitchFamily="34" charset="0"/>
                <a:cs typeface="Helvetica" panose="020B0604020202020204" pitchFamily="34" charset="0"/>
              </a:rPr>
              <a:t>option.</a:t>
            </a:r>
            <a:r>
              <a:rPr lang="en-MY" sz="1800" i="1" dirty="0">
                <a:effectLst/>
                <a:latin typeface="Helvetica-Oblique"/>
                <a:ea typeface="Calibri" panose="020F0502020204030204" pitchFamily="34" charset="0"/>
                <a:cs typeface="Helvetica-Oblique"/>
              </a:rPr>
              <a:t> </a:t>
            </a:r>
            <a:r>
              <a:rPr lang="en-MY" sz="1800" dirty="0">
                <a:effectLst/>
                <a:latin typeface="Helvetica" panose="020B0604020202020204" pitchFamily="34" charset="0"/>
                <a:ea typeface="Calibri" panose="020F0502020204030204" pitchFamily="34" charset="0"/>
                <a:cs typeface="Helvetica" panose="020B0604020202020204" pitchFamily="34" charset="0"/>
              </a:rPr>
              <a:t>In the Send selection panel, you can either select sending to </a:t>
            </a:r>
            <a:r>
              <a:rPr lang="en-MY" sz="1800" b="1" dirty="0">
                <a:effectLst/>
                <a:latin typeface="Helvetica-Bold"/>
                <a:ea typeface="Calibri" panose="020F0502020204030204" pitchFamily="34" charset="0"/>
                <a:cs typeface="Helvetica-Bold"/>
              </a:rPr>
              <a:t>“Individual” </a:t>
            </a:r>
            <a:r>
              <a:rPr lang="en-MY" sz="1800" dirty="0">
                <a:effectLst/>
                <a:latin typeface="Helvetica" panose="020B0604020202020204" pitchFamily="34" charset="0"/>
                <a:ea typeface="Calibri" panose="020F0502020204030204" pitchFamily="34" charset="0"/>
                <a:cs typeface="Helvetica" panose="020B0604020202020204" pitchFamily="34" charset="0"/>
              </a:rPr>
              <a:t>output point</a:t>
            </a:r>
            <a:r>
              <a:rPr lang="en-MY" sz="1800" i="1" dirty="0">
                <a:effectLst/>
                <a:latin typeface="Helvetica-Oblique"/>
                <a:ea typeface="Calibri" panose="020F0502020204030204" pitchFamily="34" charset="0"/>
                <a:cs typeface="Helvetica-Oblique"/>
              </a:rPr>
              <a:t> </a:t>
            </a:r>
            <a:r>
              <a:rPr lang="en-MY" sz="1800" dirty="0">
                <a:effectLst/>
                <a:latin typeface="Helvetica" panose="020B0604020202020204" pitchFamily="34" charset="0"/>
                <a:ea typeface="Calibri" panose="020F0502020204030204" pitchFamily="34" charset="0"/>
                <a:cs typeface="Helvetica" panose="020B0604020202020204" pitchFamily="34" charset="0"/>
              </a:rPr>
              <a:t>or </a:t>
            </a:r>
            <a:r>
              <a:rPr lang="en-MY" sz="1800" b="1" dirty="0">
                <a:effectLst/>
                <a:latin typeface="Helvetica-Bold"/>
                <a:ea typeface="Calibri" panose="020F0502020204030204" pitchFamily="34" charset="0"/>
                <a:cs typeface="Helvetica-Bold"/>
              </a:rPr>
              <a:t>“All” </a:t>
            </a:r>
            <a:r>
              <a:rPr lang="en-MY" sz="1800" dirty="0">
                <a:effectLst/>
                <a:latin typeface="Helvetica" panose="020B0604020202020204" pitchFamily="34" charset="0"/>
                <a:ea typeface="Calibri" panose="020F0502020204030204" pitchFamily="34" charset="0"/>
                <a:cs typeface="Helvetica" panose="020B0604020202020204" pitchFamily="34" charset="0"/>
              </a:rPr>
              <a:t>output point.</a:t>
            </a:r>
            <a:r>
              <a:rPr lang="en-MY" sz="1800" i="1" dirty="0">
                <a:effectLst/>
                <a:latin typeface="Helvetica-Oblique"/>
                <a:ea typeface="Calibri" panose="020F0502020204030204" pitchFamily="34" charset="0"/>
                <a:cs typeface="Helvetica-Oblique"/>
              </a:rPr>
              <a:t> </a:t>
            </a:r>
            <a:r>
              <a:rPr lang="en-MY" sz="1800" dirty="0">
                <a:effectLst/>
                <a:latin typeface="Helvetica" panose="020B0604020202020204" pitchFamily="34" charset="0"/>
                <a:ea typeface="Calibri" panose="020F0502020204030204" pitchFamily="34" charset="0"/>
                <a:cs typeface="Helvetica" panose="020B0604020202020204" pitchFamily="34" charset="0"/>
              </a:rPr>
              <a:t>Finally, click the </a:t>
            </a:r>
            <a:r>
              <a:rPr lang="en-MY" sz="1800" b="1" dirty="0">
                <a:effectLst/>
                <a:latin typeface="Helvetica-Bold"/>
                <a:ea typeface="Calibri" panose="020F0502020204030204" pitchFamily="34" charset="0"/>
                <a:cs typeface="Helvetica-Bold"/>
              </a:rPr>
              <a:t>“Send” </a:t>
            </a:r>
            <a:r>
              <a:rPr lang="en-MY" sz="1800" dirty="0">
                <a:effectLst/>
                <a:latin typeface="Helvetica" panose="020B0604020202020204" pitchFamily="34" charset="0"/>
                <a:ea typeface="Calibri" panose="020F0502020204030204" pitchFamily="34" charset="0"/>
                <a:cs typeface="Helvetica" panose="020B0604020202020204" pitchFamily="34" charset="0"/>
              </a:rPr>
              <a:t>button to execute the command.</a:t>
            </a:r>
            <a:endParaRPr lang="en-MY"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7A699C9-0607-45DA-8C57-2E6A40C3E2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75533" y="2222012"/>
            <a:ext cx="2735821" cy="3177328"/>
          </a:xfrm>
          <a:prstGeom prst="rect">
            <a:avLst/>
          </a:prstGeom>
          <a:noFill/>
          <a:ln>
            <a:noFill/>
          </a:ln>
        </p:spPr>
      </p:pic>
    </p:spTree>
    <p:extLst>
      <p:ext uri="{BB962C8B-B14F-4D97-AF65-F5344CB8AC3E}">
        <p14:creationId xmlns:p14="http://schemas.microsoft.com/office/powerpoint/2010/main" val="11956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098948" y="2209800"/>
            <a:ext cx="9990928"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Conditional I/O and I/O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3454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Verify and Rectify</a:t>
            </a:r>
            <a:endParaRPr lang="en-MY" dirty="0"/>
          </a:p>
        </p:txBody>
      </p:sp>
      <p:sp>
        <p:nvSpPr>
          <p:cNvPr id="8" name="Content Placeholder 4">
            <a:extLst>
              <a:ext uri="{FF2B5EF4-FFF2-40B4-BE49-F238E27FC236}">
                <a16:creationId xmlns:a16="http://schemas.microsoft.com/office/drawing/2014/main" id="{A098ACB3-DCF6-411B-8EF0-5300B7FFCA85}"/>
              </a:ext>
            </a:extLst>
          </p:cNvPr>
          <p:cNvSpPr>
            <a:spLocks noGrp="1"/>
          </p:cNvSpPr>
          <p:nvPr>
            <p:ph idx="1"/>
          </p:nvPr>
        </p:nvSpPr>
        <p:spPr>
          <a:xfrm>
            <a:off x="838200" y="1600200"/>
            <a:ext cx="10512425" cy="5032375"/>
          </a:xfrm>
        </p:spPr>
        <p:txBody>
          <a:bodyPr>
            <a:normAutofit/>
          </a:bodyPr>
          <a:lstStyle/>
          <a:p>
            <a:pPr marL="0" lvl="1" indent="0">
              <a:buNone/>
            </a:pPr>
            <a:r>
              <a:rPr lang="en-MY" sz="2800" dirty="0"/>
              <a:t>To check the differences between cardholder ID stored in the reader and database</a:t>
            </a:r>
            <a:endParaRPr lang="en-MY" sz="3600" dirty="0"/>
          </a:p>
        </p:txBody>
      </p:sp>
      <p:sp>
        <p:nvSpPr>
          <p:cNvPr id="11" name="TextBox 10">
            <a:extLst>
              <a:ext uri="{FF2B5EF4-FFF2-40B4-BE49-F238E27FC236}">
                <a16:creationId xmlns:a16="http://schemas.microsoft.com/office/drawing/2014/main" id="{C9679F44-7DE5-4608-9590-4920AA3F2A28}"/>
              </a:ext>
            </a:extLst>
          </p:cNvPr>
          <p:cNvSpPr txBox="1"/>
          <p:nvPr/>
        </p:nvSpPr>
        <p:spPr>
          <a:xfrm>
            <a:off x="849864" y="2556431"/>
            <a:ext cx="9462847"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Double click on the reader &gt; Reader Option &gt; Card DB Control &gt; Card Holder Control </a:t>
            </a:r>
          </a:p>
        </p:txBody>
      </p:sp>
      <p:pic>
        <p:nvPicPr>
          <p:cNvPr id="5" name="Picture 4">
            <a:extLst>
              <a:ext uri="{FF2B5EF4-FFF2-40B4-BE49-F238E27FC236}">
                <a16:creationId xmlns:a16="http://schemas.microsoft.com/office/drawing/2014/main" id="{5D28E60F-F0D3-4F0C-A812-1BB8CFC8A5C1}"/>
              </a:ext>
            </a:extLst>
          </p:cNvPr>
          <p:cNvPicPr>
            <a:picLocks noChangeAspect="1"/>
          </p:cNvPicPr>
          <p:nvPr/>
        </p:nvPicPr>
        <p:blipFill>
          <a:blip r:embed="rId2"/>
          <a:stretch>
            <a:fillRect/>
          </a:stretch>
        </p:blipFill>
        <p:spPr>
          <a:xfrm>
            <a:off x="912812" y="3229291"/>
            <a:ext cx="4731169" cy="3239999"/>
          </a:xfrm>
          <a:prstGeom prst="rect">
            <a:avLst/>
          </a:prstGeom>
        </p:spPr>
      </p:pic>
      <p:pic>
        <p:nvPicPr>
          <p:cNvPr id="7" name="Picture 6">
            <a:extLst>
              <a:ext uri="{FF2B5EF4-FFF2-40B4-BE49-F238E27FC236}">
                <a16:creationId xmlns:a16="http://schemas.microsoft.com/office/drawing/2014/main" id="{1D970CB0-68DA-4607-89F7-096CF39B061C}"/>
              </a:ext>
            </a:extLst>
          </p:cNvPr>
          <p:cNvPicPr>
            <a:picLocks noChangeAspect="1"/>
          </p:cNvPicPr>
          <p:nvPr/>
        </p:nvPicPr>
        <p:blipFill>
          <a:blip r:embed="rId3"/>
          <a:stretch>
            <a:fillRect/>
          </a:stretch>
        </p:blipFill>
        <p:spPr>
          <a:xfrm>
            <a:off x="5887460" y="3232604"/>
            <a:ext cx="5219685" cy="3240000"/>
          </a:xfrm>
          <a:prstGeom prst="rect">
            <a:avLst/>
          </a:prstGeom>
        </p:spPr>
      </p:pic>
    </p:spTree>
    <p:extLst>
      <p:ext uri="{BB962C8B-B14F-4D97-AF65-F5344CB8AC3E}">
        <p14:creationId xmlns:p14="http://schemas.microsoft.com/office/powerpoint/2010/main" val="27572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838200" y="-67033"/>
            <a:ext cx="10512425" cy="1325563"/>
          </a:xfrm>
        </p:spPr>
        <p:txBody>
          <a:bodyPr/>
          <a:lstStyle/>
          <a:p>
            <a:r>
              <a:rPr lang="en-MY" b="1" dirty="0">
                <a:latin typeface="Andalus" panose="02020603050405020304" pitchFamily="18" charset="-78"/>
                <a:cs typeface="Andalus" panose="02020603050405020304" pitchFamily="18" charset="-78"/>
              </a:rPr>
              <a:t>Add/delete card by batch</a:t>
            </a:r>
            <a:endParaRPr lang="en-MY" dirty="0"/>
          </a:p>
        </p:txBody>
      </p:sp>
      <p:sp>
        <p:nvSpPr>
          <p:cNvPr id="8" name="Content Placeholder 4">
            <a:extLst>
              <a:ext uri="{FF2B5EF4-FFF2-40B4-BE49-F238E27FC236}">
                <a16:creationId xmlns:a16="http://schemas.microsoft.com/office/drawing/2014/main" id="{A098ACB3-DCF6-411B-8EF0-5300B7FFCA85}"/>
              </a:ext>
            </a:extLst>
          </p:cNvPr>
          <p:cNvSpPr>
            <a:spLocks noGrp="1"/>
          </p:cNvSpPr>
          <p:nvPr>
            <p:ph idx="1"/>
          </p:nvPr>
        </p:nvSpPr>
        <p:spPr>
          <a:xfrm>
            <a:off x="838199" y="1114777"/>
            <a:ext cx="10512425" cy="5032375"/>
          </a:xfrm>
        </p:spPr>
        <p:txBody>
          <a:bodyPr>
            <a:normAutofit/>
          </a:bodyPr>
          <a:lstStyle/>
          <a:p>
            <a:pPr marL="0" indent="0">
              <a:buNone/>
            </a:pPr>
            <a:r>
              <a:rPr lang="en-MY" dirty="0"/>
              <a:t>This command which allows you to add card holders in batches</a:t>
            </a:r>
            <a:endParaRPr lang="en-MY" sz="3200" dirty="0"/>
          </a:p>
        </p:txBody>
      </p:sp>
      <p:sp>
        <p:nvSpPr>
          <p:cNvPr id="11" name="TextBox 10">
            <a:extLst>
              <a:ext uri="{FF2B5EF4-FFF2-40B4-BE49-F238E27FC236}">
                <a16:creationId xmlns:a16="http://schemas.microsoft.com/office/drawing/2014/main" id="{C9679F44-7DE5-4608-9590-4920AA3F2A28}"/>
              </a:ext>
            </a:extLst>
          </p:cNvPr>
          <p:cNvSpPr txBox="1"/>
          <p:nvPr/>
        </p:nvSpPr>
        <p:spPr>
          <a:xfrm>
            <a:off x="869740" y="1633520"/>
            <a:ext cx="5780300" cy="369332"/>
          </a:xfrm>
          <a:prstGeom prst="rect">
            <a:avLst/>
          </a:prstGeom>
          <a:noFill/>
        </p:spPr>
        <p:txBody>
          <a:bodyPr wrap="none" rtlCol="0">
            <a:spAutoFit/>
          </a:bodyPr>
          <a:lstStyle/>
          <a:p>
            <a:r>
              <a:rPr lang="en-MY" b="1" i="1" dirty="0" err="1">
                <a:latin typeface="Arial" panose="020B0604020202020204" pitchFamily="34" charset="0"/>
                <a:cs typeface="Arial" panose="020B0604020202020204" pitchFamily="34" charset="0"/>
              </a:rPr>
              <a:t>WinPro</a:t>
            </a:r>
            <a:r>
              <a:rPr lang="en-MY" b="1" i="1" dirty="0">
                <a:latin typeface="Arial" panose="020B0604020202020204" pitchFamily="34" charset="0"/>
                <a:cs typeface="Arial" panose="020B0604020202020204" pitchFamily="34" charset="0"/>
              </a:rPr>
              <a:t> Manager &gt; Database &gt; Card Holder &gt; Batch</a:t>
            </a:r>
          </a:p>
        </p:txBody>
      </p:sp>
      <p:pic>
        <p:nvPicPr>
          <p:cNvPr id="2" name="Picture 1">
            <a:extLst>
              <a:ext uri="{FF2B5EF4-FFF2-40B4-BE49-F238E27FC236}">
                <a16:creationId xmlns:a16="http://schemas.microsoft.com/office/drawing/2014/main" id="{924C0B88-6727-48C9-9796-47D438DF02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95384" y="1594647"/>
            <a:ext cx="2052637" cy="2180273"/>
          </a:xfrm>
          <a:prstGeom prst="rect">
            <a:avLst/>
          </a:prstGeom>
          <a:noFill/>
          <a:ln>
            <a:noFill/>
          </a:ln>
        </p:spPr>
      </p:pic>
      <p:pic>
        <p:nvPicPr>
          <p:cNvPr id="3" name="Picture 2">
            <a:extLst>
              <a:ext uri="{FF2B5EF4-FFF2-40B4-BE49-F238E27FC236}">
                <a16:creationId xmlns:a16="http://schemas.microsoft.com/office/drawing/2014/main" id="{856CEE1A-B621-4321-94B8-BC74420669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1412" y="2116723"/>
            <a:ext cx="6477000" cy="2738426"/>
          </a:xfrm>
          <a:prstGeom prst="rect">
            <a:avLst/>
          </a:prstGeom>
          <a:noFill/>
          <a:ln>
            <a:noFill/>
          </a:ln>
        </p:spPr>
      </p:pic>
      <p:sp>
        <p:nvSpPr>
          <p:cNvPr id="14" name="TextBox 13">
            <a:extLst>
              <a:ext uri="{FF2B5EF4-FFF2-40B4-BE49-F238E27FC236}">
                <a16:creationId xmlns:a16="http://schemas.microsoft.com/office/drawing/2014/main" id="{FD8BB12B-8BCA-4B77-8A40-370E0C9D5249}"/>
              </a:ext>
            </a:extLst>
          </p:cNvPr>
          <p:cNvSpPr txBox="1"/>
          <p:nvPr/>
        </p:nvSpPr>
        <p:spPr>
          <a:xfrm>
            <a:off x="866427" y="5026908"/>
            <a:ext cx="10134600" cy="1200329"/>
          </a:xfrm>
          <a:prstGeom prst="rect">
            <a:avLst/>
          </a:prstGeom>
          <a:noFill/>
        </p:spPr>
        <p:txBody>
          <a:bodyPr wrap="square">
            <a:spAutoFit/>
          </a:bodyPr>
          <a:lstStyle/>
          <a:p>
            <a:r>
              <a:rPr lang="en-MY" sz="1800" dirty="0">
                <a:effectLst/>
                <a:latin typeface="Helvetica" panose="020B0604020202020204" pitchFamily="34" charset="0"/>
                <a:ea typeface="Calibri" panose="020F0502020204030204" pitchFamily="34" charset="0"/>
                <a:cs typeface="Helvetica" panose="020B0604020202020204" pitchFamily="34" charset="0"/>
              </a:rPr>
              <a:t>For example, if you wish to create the records for a group of 10 production workers. You can do so by keying the starting number and ending number on the </a:t>
            </a:r>
            <a:r>
              <a:rPr lang="en-MY" sz="1800" i="1" dirty="0">
                <a:effectLst/>
                <a:latin typeface="Helvetica-Oblique"/>
                <a:ea typeface="Calibri" panose="020F0502020204030204" pitchFamily="34" charset="0"/>
                <a:cs typeface="Helvetica-Oblique"/>
              </a:rPr>
              <a:t>Card # </a:t>
            </a:r>
            <a:r>
              <a:rPr lang="en-MY" sz="1800" dirty="0">
                <a:effectLst/>
                <a:latin typeface="Helvetica" panose="020B0604020202020204" pitchFamily="34" charset="0"/>
                <a:ea typeface="Calibri" panose="020F0502020204030204" pitchFamily="34" charset="0"/>
                <a:cs typeface="Helvetica" panose="020B0604020202020204" pitchFamily="34" charset="0"/>
              </a:rPr>
              <a:t>text boxes. Then maintain the </a:t>
            </a:r>
            <a:r>
              <a:rPr lang="en-MY" sz="1800" i="1" dirty="0">
                <a:effectLst/>
                <a:latin typeface="Helvetica-Oblique"/>
                <a:ea typeface="Calibri" panose="020F0502020204030204" pitchFamily="34" charset="0"/>
                <a:cs typeface="Helvetica-Oblique"/>
              </a:rPr>
              <a:t>Department </a:t>
            </a:r>
            <a:r>
              <a:rPr lang="en-MY" sz="1800" dirty="0">
                <a:effectLst/>
                <a:latin typeface="Helvetica" panose="020B0604020202020204" pitchFamily="34" charset="0"/>
                <a:ea typeface="Calibri" panose="020F0502020204030204" pitchFamily="34" charset="0"/>
                <a:cs typeface="Helvetica" panose="020B0604020202020204" pitchFamily="34" charset="0"/>
              </a:rPr>
              <a:t>and </a:t>
            </a:r>
            <a:r>
              <a:rPr lang="en-MY" sz="1800" i="1" dirty="0">
                <a:effectLst/>
                <a:latin typeface="Helvetica-Oblique"/>
                <a:ea typeface="Calibri" panose="020F0502020204030204" pitchFamily="34" charset="0"/>
                <a:cs typeface="Helvetica-Oblique"/>
              </a:rPr>
              <a:t>Position</a:t>
            </a:r>
            <a:r>
              <a:rPr lang="en-MY" sz="1800" dirty="0">
                <a:effectLst/>
                <a:latin typeface="Helvetica" panose="020B0604020202020204" pitchFamily="34" charset="0"/>
                <a:ea typeface="Calibri" panose="020F0502020204030204" pitchFamily="34" charset="0"/>
                <a:cs typeface="Helvetica" panose="020B0604020202020204" pitchFamily="34" charset="0"/>
              </a:rPr>
              <a:t>. Those fields that vary like the </a:t>
            </a:r>
            <a:r>
              <a:rPr lang="en-MY" sz="1800" i="1" dirty="0">
                <a:effectLst/>
                <a:latin typeface="Helvetica-Oblique"/>
                <a:ea typeface="Calibri" panose="020F0502020204030204" pitchFamily="34" charset="0"/>
                <a:cs typeface="Helvetica-Oblique"/>
              </a:rPr>
              <a:t>Name </a:t>
            </a:r>
            <a:r>
              <a:rPr lang="en-MY" sz="1800" dirty="0">
                <a:effectLst/>
                <a:latin typeface="Helvetica" panose="020B0604020202020204" pitchFamily="34" charset="0"/>
                <a:ea typeface="Calibri" panose="020F0502020204030204" pitchFamily="34" charset="0"/>
                <a:cs typeface="Helvetica" panose="020B0604020202020204" pitchFamily="34" charset="0"/>
              </a:rPr>
              <a:t>field ought to be keyed in separately. After editing, click the </a:t>
            </a:r>
            <a:r>
              <a:rPr lang="en-MY" sz="1800" b="1" dirty="0">
                <a:effectLst/>
                <a:latin typeface="Helvetica-Bold"/>
                <a:ea typeface="Calibri" panose="020F0502020204030204" pitchFamily="34" charset="0"/>
                <a:cs typeface="Helvetica-Bold"/>
              </a:rPr>
              <a:t>“Start” </a:t>
            </a:r>
            <a:r>
              <a:rPr lang="en-MY" sz="1800" dirty="0">
                <a:effectLst/>
                <a:latin typeface="Helvetica" panose="020B0604020202020204" pitchFamily="34" charset="0"/>
                <a:ea typeface="Calibri" panose="020F0502020204030204" pitchFamily="34" charset="0"/>
                <a:cs typeface="Helvetica" panose="020B0604020202020204" pitchFamily="34" charset="0"/>
              </a:rPr>
              <a:t>button to add the cardholders to database</a:t>
            </a:r>
            <a:endParaRPr lang="en-MY" dirty="0"/>
          </a:p>
        </p:txBody>
      </p:sp>
      <p:sp>
        <p:nvSpPr>
          <p:cNvPr id="16" name="TextBox 15">
            <a:extLst>
              <a:ext uri="{FF2B5EF4-FFF2-40B4-BE49-F238E27FC236}">
                <a16:creationId xmlns:a16="http://schemas.microsoft.com/office/drawing/2014/main" id="{0AB7CAD5-85FB-41A2-8DFD-0627BBFAE654}"/>
              </a:ext>
            </a:extLst>
          </p:cNvPr>
          <p:cNvSpPr txBox="1"/>
          <p:nvPr/>
        </p:nvSpPr>
        <p:spPr>
          <a:xfrm>
            <a:off x="861526" y="6337476"/>
            <a:ext cx="8077200" cy="369332"/>
          </a:xfrm>
          <a:prstGeom prst="rect">
            <a:avLst/>
          </a:prstGeom>
          <a:noFill/>
        </p:spPr>
        <p:txBody>
          <a:bodyPr wrap="square">
            <a:spAutoFit/>
          </a:bodyPr>
          <a:lstStyle/>
          <a:p>
            <a:r>
              <a:rPr lang="en-MY" sz="1800" dirty="0">
                <a:effectLst/>
                <a:latin typeface="Helvetica" panose="020B0604020202020204" pitchFamily="34" charset="0"/>
                <a:ea typeface="Calibri" panose="020F0502020204030204" pitchFamily="34" charset="0"/>
                <a:cs typeface="Helvetica" panose="020B0604020202020204" pitchFamily="34" charset="0"/>
              </a:rPr>
              <a:t>The same procedure applies for deleting a batch of cardholders</a:t>
            </a:r>
            <a:endParaRPr lang="en-MY" dirty="0"/>
          </a:p>
        </p:txBody>
      </p:sp>
    </p:spTree>
    <p:extLst>
      <p:ext uri="{BB962C8B-B14F-4D97-AF65-F5344CB8AC3E}">
        <p14:creationId xmlns:p14="http://schemas.microsoft.com/office/powerpoint/2010/main" val="22025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1098948" y="2209800"/>
            <a:ext cx="9990928"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Verify &amp; Rectify, Add/delete by batch, ALR TZ, APD TZ and LRT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86168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2495556" y="381000"/>
            <a:ext cx="7197712" cy="1325563"/>
          </a:xfrm>
        </p:spPr>
        <p:txBody>
          <a:bodyPr>
            <a:noAutofit/>
          </a:bodyPr>
          <a:lstStyle/>
          <a:p>
            <a:r>
              <a:rPr lang="en-MY" sz="4800" b="1" u="sng" dirty="0">
                <a:solidFill>
                  <a:schemeClr val="accent5">
                    <a:lumMod val="50000"/>
                  </a:schemeClr>
                </a:solidFill>
                <a:latin typeface="Aharoni" panose="02010803020104030203" pitchFamily="2" charset="-79"/>
                <a:cs typeface="Aharoni" panose="02010803020104030203" pitchFamily="2" charset="-79"/>
              </a:rPr>
              <a:t>SUPPORT DOCUMENT</a:t>
            </a:r>
          </a:p>
        </p:txBody>
      </p:sp>
      <p:sp>
        <p:nvSpPr>
          <p:cNvPr id="5" name="TextBox 4">
            <a:extLst>
              <a:ext uri="{FF2B5EF4-FFF2-40B4-BE49-F238E27FC236}">
                <a16:creationId xmlns:a16="http://schemas.microsoft.com/office/drawing/2014/main" id="{809FD314-36A1-47F3-9302-C930FC30A140}"/>
              </a:ext>
            </a:extLst>
          </p:cNvPr>
          <p:cNvSpPr txBox="1"/>
          <p:nvPr/>
        </p:nvSpPr>
        <p:spPr>
          <a:xfrm>
            <a:off x="308786" y="1845839"/>
            <a:ext cx="10830239" cy="3785652"/>
          </a:xfrm>
          <a:prstGeom prst="rect">
            <a:avLst/>
          </a:prstGeom>
          <a:noFill/>
        </p:spPr>
        <p:txBody>
          <a:bodyPr wrap="square" rtlCol="0">
            <a:spAutoFit/>
          </a:bodyPr>
          <a:lstStyle/>
          <a:p>
            <a:pPr algn="ctr"/>
            <a:r>
              <a:rPr lang="en-MY" sz="4000" dirty="0"/>
              <a:t>ELID WEBSITE</a:t>
            </a:r>
            <a:endParaRPr lang="en-MY" sz="4000" dirty="0">
              <a:hlinkClick r:id="rId2"/>
            </a:endParaRPr>
          </a:p>
          <a:p>
            <a:pPr algn="ctr"/>
            <a:r>
              <a:rPr lang="en-MY" sz="4000" dirty="0">
                <a:hlinkClick r:id="rId2"/>
              </a:rPr>
              <a:t>www.elid.com</a:t>
            </a:r>
            <a:endParaRPr lang="en-MY" sz="4000" dirty="0"/>
          </a:p>
          <a:p>
            <a:pPr algn="ctr"/>
            <a:endParaRPr lang="en-MY" sz="4000" dirty="0"/>
          </a:p>
          <a:p>
            <a:pPr algn="ctr"/>
            <a:r>
              <a:rPr lang="en-MY" sz="4000" dirty="0"/>
              <a:t>ELID YOUTUBE CHANNEL</a:t>
            </a:r>
          </a:p>
          <a:p>
            <a:pPr algn="ctr"/>
            <a:r>
              <a:rPr lang="en-MY" sz="4000" dirty="0">
                <a:hlinkClick r:id="rId2"/>
              </a:rPr>
              <a:t>www.youtube.com</a:t>
            </a:r>
            <a:endParaRPr lang="en-MY" sz="4000" dirty="0"/>
          </a:p>
          <a:p>
            <a:pPr algn="ctr"/>
            <a:r>
              <a:rPr lang="en-MY" sz="3200" dirty="0"/>
              <a:t>Search: ELID EL2306D or </a:t>
            </a:r>
            <a:r>
              <a:rPr lang="en-MY" sz="3200" dirty="0" err="1"/>
              <a:t>WinPro</a:t>
            </a:r>
            <a:endParaRPr lang="en-MY" sz="3200" dirty="0"/>
          </a:p>
        </p:txBody>
      </p:sp>
    </p:spTree>
    <p:extLst>
      <p:ext uri="{BB962C8B-B14F-4D97-AF65-F5344CB8AC3E}">
        <p14:creationId xmlns:p14="http://schemas.microsoft.com/office/powerpoint/2010/main" val="2827139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7803AA-3C3F-43BD-9DA0-94D498C48143}"/>
              </a:ext>
            </a:extLst>
          </p:cNvPr>
          <p:cNvSpPr>
            <a:spLocks noGrp="1"/>
          </p:cNvSpPr>
          <p:nvPr>
            <p:ph type="title"/>
          </p:nvPr>
        </p:nvSpPr>
        <p:spPr>
          <a:xfrm>
            <a:off x="831850" y="1709738"/>
            <a:ext cx="10515600" cy="2852737"/>
          </a:xfrm>
        </p:spPr>
        <p:txBody>
          <a:bodyPr>
            <a:noAutofit/>
          </a:bodyPr>
          <a:lstStyle/>
          <a:p>
            <a:pPr algn="ctr"/>
            <a:r>
              <a:rPr lang="en-MY" sz="9600" b="1" dirty="0">
                <a:latin typeface="Andalus" panose="02020603050405020304" pitchFamily="18" charset="-78"/>
                <a:cs typeface="Andalus" panose="02020603050405020304" pitchFamily="18" charset="-78"/>
              </a:rPr>
              <a:t>Q &amp; A Session</a:t>
            </a:r>
          </a:p>
        </p:txBody>
      </p:sp>
    </p:spTree>
    <p:extLst>
      <p:ext uri="{BB962C8B-B14F-4D97-AF65-F5344CB8AC3E}">
        <p14:creationId xmlns:p14="http://schemas.microsoft.com/office/powerpoint/2010/main" val="247237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2148859" y="0"/>
            <a:ext cx="8499115"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Refreshment from 1</a:t>
            </a:r>
            <a:r>
              <a:rPr lang="en-MY" sz="4000" b="1" baseline="30000" dirty="0">
                <a:solidFill>
                  <a:srgbClr val="0070C0"/>
                </a:solidFill>
                <a:latin typeface="Times New Roman" panose="02020603050405020304" pitchFamily="18" charset="0"/>
                <a:cs typeface="Times New Roman" panose="02020603050405020304" pitchFamily="18" charset="0"/>
              </a:rPr>
              <a:t>st</a:t>
            </a:r>
            <a:r>
              <a:rPr lang="en-MY" sz="4000" b="1" dirty="0">
                <a:solidFill>
                  <a:srgbClr val="0070C0"/>
                </a:solidFill>
                <a:latin typeface="Times New Roman" panose="02020603050405020304" pitchFamily="18" charset="0"/>
                <a:cs typeface="Times New Roman" panose="02020603050405020304" pitchFamily="18" charset="0"/>
              </a:rPr>
              <a:t> Class</a:t>
            </a:r>
          </a:p>
        </p:txBody>
      </p:sp>
      <p:sp>
        <p:nvSpPr>
          <p:cNvPr id="14" name="Rectangle 13">
            <a:extLst>
              <a:ext uri="{FF2B5EF4-FFF2-40B4-BE49-F238E27FC236}">
                <a16:creationId xmlns:a16="http://schemas.microsoft.com/office/drawing/2014/main" id="{B9F482F6-925C-4C4E-A8CC-7A3F9298BBC7}"/>
              </a:ext>
            </a:extLst>
          </p:cNvPr>
          <p:cNvSpPr/>
          <p:nvPr/>
        </p:nvSpPr>
        <p:spPr>
          <a:xfrm>
            <a:off x="608012" y="764358"/>
            <a:ext cx="11580813" cy="5142305"/>
          </a:xfrm>
          <a:prstGeom prst="rect">
            <a:avLst/>
          </a:prstGeom>
        </p:spPr>
        <p:txBody>
          <a:bodyPr wrap="square">
            <a:spAutoFit/>
          </a:bodyPr>
          <a:lstStyle/>
          <a:p>
            <a:pPr marL="804863" lvl="0" indent="-804863">
              <a:lnSpc>
                <a:spcPct val="200000"/>
              </a:lnSpc>
              <a:buSzPct val="200000"/>
              <a:buBlip>
                <a:blip r:embed="rId2"/>
              </a:buBlip>
            </a:pPr>
            <a:r>
              <a:rPr lang="en-MY" sz="2800" b="1" dirty="0"/>
              <a:t>EL2306 VS EL2306D</a:t>
            </a:r>
          </a:p>
          <a:p>
            <a:pPr marL="804863" lvl="0" indent="-804863">
              <a:lnSpc>
                <a:spcPct val="200000"/>
              </a:lnSpc>
              <a:buSzPct val="200000"/>
              <a:buBlip>
                <a:blip r:embed="rId2"/>
              </a:buBlip>
            </a:pPr>
            <a:r>
              <a:rPr lang="en-MY" sz="2800" b="1" dirty="0"/>
              <a:t>EL2306D Specification</a:t>
            </a:r>
          </a:p>
          <a:p>
            <a:pPr marL="804863" lvl="0" indent="-804863">
              <a:lnSpc>
                <a:spcPct val="200000"/>
              </a:lnSpc>
              <a:buSzPct val="200000"/>
              <a:buBlip>
                <a:blip r:embed="rId2"/>
              </a:buBlip>
            </a:pPr>
            <a:r>
              <a:rPr lang="en-MY" sz="2800" b="1" dirty="0"/>
              <a:t>Hardware Board</a:t>
            </a:r>
          </a:p>
          <a:p>
            <a:pPr marL="804863" lvl="0" indent="-804863">
              <a:lnSpc>
                <a:spcPct val="200000"/>
              </a:lnSpc>
              <a:buSzPct val="200000"/>
              <a:buBlip>
                <a:blip r:embed="rId2"/>
              </a:buBlip>
            </a:pPr>
            <a:r>
              <a:rPr lang="en-MY" sz="2800" b="1" dirty="0"/>
              <a:t>EL2306D Configuration</a:t>
            </a:r>
          </a:p>
          <a:p>
            <a:pPr marL="804863" lvl="0" indent="-804863">
              <a:lnSpc>
                <a:spcPct val="200000"/>
              </a:lnSpc>
              <a:buSzPct val="200000"/>
              <a:buBlip>
                <a:blip r:embed="rId2"/>
              </a:buBlip>
            </a:pPr>
            <a:r>
              <a:rPr lang="en-MY" sz="2800" b="1" dirty="0"/>
              <a:t>EL2306D Wiring</a:t>
            </a:r>
            <a:r>
              <a:rPr lang="en-MY" sz="2400" b="1" dirty="0"/>
              <a:t> – Power, Keypad &amp; Reader, Door, EA8, RS485, Multidrop, TCP/IP</a:t>
            </a:r>
          </a:p>
          <a:p>
            <a:pPr marL="804863" lvl="0" indent="-804863">
              <a:lnSpc>
                <a:spcPct val="200000"/>
              </a:lnSpc>
              <a:buSzPct val="200000"/>
              <a:buBlip>
                <a:blip r:embed="rId2"/>
              </a:buBlip>
            </a:pPr>
            <a:r>
              <a:rPr lang="en-MY" sz="2800" b="1" dirty="0"/>
              <a:t>Connection Serial &amp; TCP/IP – </a:t>
            </a:r>
            <a:r>
              <a:rPr lang="en-MY" sz="2400" b="1" dirty="0"/>
              <a:t>Single bus &amp; </a:t>
            </a:r>
            <a:r>
              <a:rPr lang="en-MY" sz="2400" b="1" dirty="0" err="1"/>
              <a:t>Multibuses</a:t>
            </a:r>
            <a:endParaRPr lang="en-MY" sz="3200" b="1" dirty="0"/>
          </a:p>
        </p:txBody>
      </p:sp>
    </p:spTree>
    <p:extLst>
      <p:ext uri="{BB962C8B-B14F-4D97-AF65-F5344CB8AC3E}">
        <p14:creationId xmlns:p14="http://schemas.microsoft.com/office/powerpoint/2010/main" val="16662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2055812" y="0"/>
            <a:ext cx="8499115"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Refreshment from 1</a:t>
            </a:r>
            <a:r>
              <a:rPr lang="en-MY" sz="4000" b="1" baseline="30000" dirty="0">
                <a:solidFill>
                  <a:srgbClr val="0070C0"/>
                </a:solidFill>
                <a:latin typeface="Times New Roman" panose="02020603050405020304" pitchFamily="18" charset="0"/>
                <a:cs typeface="Times New Roman" panose="02020603050405020304" pitchFamily="18" charset="0"/>
              </a:rPr>
              <a:t>st</a:t>
            </a:r>
            <a:r>
              <a:rPr lang="en-MY" sz="4000" b="1" dirty="0">
                <a:solidFill>
                  <a:srgbClr val="0070C0"/>
                </a:solidFill>
                <a:latin typeface="Times New Roman" panose="02020603050405020304" pitchFamily="18" charset="0"/>
                <a:cs typeface="Times New Roman" panose="02020603050405020304" pitchFamily="18" charset="0"/>
              </a:rPr>
              <a:t> Class</a:t>
            </a:r>
          </a:p>
        </p:txBody>
      </p:sp>
      <p:sp>
        <p:nvSpPr>
          <p:cNvPr id="14" name="Rectangle 13">
            <a:extLst>
              <a:ext uri="{FF2B5EF4-FFF2-40B4-BE49-F238E27FC236}">
                <a16:creationId xmlns:a16="http://schemas.microsoft.com/office/drawing/2014/main" id="{B9F482F6-925C-4C4E-A8CC-7A3F9298BBC7}"/>
              </a:ext>
            </a:extLst>
          </p:cNvPr>
          <p:cNvSpPr/>
          <p:nvPr/>
        </p:nvSpPr>
        <p:spPr>
          <a:xfrm>
            <a:off x="608012" y="914400"/>
            <a:ext cx="11580813" cy="5878532"/>
          </a:xfrm>
          <a:prstGeom prst="rect">
            <a:avLst/>
          </a:prstGeom>
        </p:spPr>
        <p:txBody>
          <a:bodyPr wrap="square">
            <a:spAutoFit/>
          </a:bodyPr>
          <a:lstStyle/>
          <a:p>
            <a:pPr marL="804863" lvl="0" indent="-804863">
              <a:buSzPct val="200000"/>
              <a:buBlip>
                <a:blip r:embed="rId2"/>
              </a:buBlip>
            </a:pPr>
            <a:r>
              <a:rPr lang="en-MY" sz="2800" b="1" dirty="0"/>
              <a:t>EL2306D Quick Start Setting –</a:t>
            </a:r>
            <a:r>
              <a:rPr lang="en-MY" sz="2400" b="1" dirty="0"/>
              <a:t> Cold Start, Set Date/Time, Holiday, Timer, </a:t>
            </a:r>
            <a:r>
              <a:rPr lang="en-MY" sz="2400" b="1" dirty="0" err="1"/>
              <a:t>Timezone</a:t>
            </a:r>
            <a:r>
              <a:rPr lang="en-MY" sz="2400" b="1" dirty="0"/>
              <a:t>, Add/delete card, </a:t>
            </a:r>
            <a:r>
              <a:rPr lang="en-MY" sz="2400" b="1" dirty="0" err="1"/>
              <a:t>Card+Pin</a:t>
            </a:r>
            <a:r>
              <a:rPr lang="en-MY" sz="2400" b="1" dirty="0"/>
              <a:t>, Pin entry, Communication</a:t>
            </a:r>
            <a:endParaRPr lang="en-MY" sz="2800" b="1" dirty="0"/>
          </a:p>
          <a:p>
            <a:pPr marL="804863" lvl="0" indent="-804863">
              <a:lnSpc>
                <a:spcPct val="200000"/>
              </a:lnSpc>
              <a:buSzPct val="200000"/>
              <a:buBlip>
                <a:blip r:embed="rId2"/>
              </a:buBlip>
            </a:pPr>
            <a:r>
              <a:rPr lang="en-MY" sz="2800" b="1" dirty="0"/>
              <a:t>Type of Cards and Card Format</a:t>
            </a:r>
          </a:p>
          <a:p>
            <a:pPr marL="804863" lvl="0" indent="-804863">
              <a:lnSpc>
                <a:spcPct val="200000"/>
              </a:lnSpc>
              <a:buSzPct val="200000"/>
              <a:buBlip>
                <a:blip r:embed="rId2"/>
              </a:buBlip>
            </a:pPr>
            <a:r>
              <a:rPr lang="en-MY" sz="2800" b="1" dirty="0"/>
              <a:t>SQL 2008 R2 Installation</a:t>
            </a:r>
          </a:p>
          <a:p>
            <a:pPr marL="804863" lvl="0" indent="-804863">
              <a:lnSpc>
                <a:spcPct val="200000"/>
              </a:lnSpc>
              <a:buSzPct val="200000"/>
              <a:buBlip>
                <a:blip r:embed="rId2"/>
              </a:buBlip>
            </a:pPr>
            <a:r>
              <a:rPr lang="en-MY" sz="2800" b="1" dirty="0" err="1"/>
              <a:t>WinPro</a:t>
            </a:r>
            <a:r>
              <a:rPr lang="en-MY" sz="2800" b="1" dirty="0"/>
              <a:t> – </a:t>
            </a:r>
            <a:r>
              <a:rPr lang="en-MY" sz="2400" b="1" dirty="0"/>
              <a:t>PC requirement, License, Installation</a:t>
            </a:r>
            <a:endParaRPr lang="en-MY" sz="2800" b="1" dirty="0"/>
          </a:p>
          <a:p>
            <a:pPr marL="804863" lvl="0" indent="-804863">
              <a:lnSpc>
                <a:spcPct val="200000"/>
              </a:lnSpc>
              <a:buSzPct val="200000"/>
              <a:buBlip>
                <a:blip r:embed="rId2"/>
              </a:buBlip>
            </a:pPr>
            <a:r>
              <a:rPr lang="en-MY" sz="2800" b="1" dirty="0"/>
              <a:t>LAN Module Setting</a:t>
            </a:r>
          </a:p>
          <a:p>
            <a:pPr lvl="0">
              <a:buSzPct val="200000"/>
            </a:pPr>
            <a:endParaRPr lang="en-MY" sz="2400" b="1" dirty="0"/>
          </a:p>
          <a:p>
            <a:pPr marL="804863" lvl="0" indent="-804863">
              <a:buSzPct val="200000"/>
              <a:buBlip>
                <a:blip r:embed="rId2"/>
              </a:buBlip>
            </a:pPr>
            <a:r>
              <a:rPr lang="en-MY" sz="2800" b="1" dirty="0" err="1"/>
              <a:t>WinPro</a:t>
            </a:r>
            <a:r>
              <a:rPr lang="en-MY" sz="2800" b="1" dirty="0"/>
              <a:t> Quick Start – </a:t>
            </a:r>
            <a:r>
              <a:rPr lang="en-MY" sz="2400" b="1" dirty="0"/>
              <a:t>Communication, Configure license, Add controller, Timer, </a:t>
            </a:r>
            <a:r>
              <a:rPr lang="en-MY" sz="2400" b="1" dirty="0" err="1"/>
              <a:t>Timezone</a:t>
            </a:r>
            <a:r>
              <a:rPr lang="en-MY" sz="2400" b="1" dirty="0"/>
              <a:t>, Accessibility, Send Parameter, Add/delete Card, Pulse Door Open, Enable </a:t>
            </a:r>
            <a:r>
              <a:rPr lang="en-MY" sz="2400" b="1" dirty="0" err="1"/>
              <a:t>Card+Pin</a:t>
            </a:r>
            <a:r>
              <a:rPr lang="en-MY" sz="2400" b="1" dirty="0"/>
              <a:t>, Enable Pin Entry, Report</a:t>
            </a:r>
            <a:endParaRPr lang="en-MY" sz="3200" b="1" dirty="0"/>
          </a:p>
        </p:txBody>
      </p:sp>
    </p:spTree>
    <p:extLst>
      <p:ext uri="{BB962C8B-B14F-4D97-AF65-F5344CB8AC3E}">
        <p14:creationId xmlns:p14="http://schemas.microsoft.com/office/powerpoint/2010/main" val="90017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EL2306D Command Setting</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838200" y="1600200"/>
            <a:ext cx="10512425" cy="5032375"/>
          </a:xfrm>
        </p:spPr>
        <p:txBody>
          <a:bodyPr>
            <a:normAutofit lnSpcReduction="10000"/>
          </a:bodyPr>
          <a:lstStyle/>
          <a:p>
            <a:pPr lvl="1"/>
            <a:r>
              <a:rPr lang="en-MY" sz="3200" dirty="0"/>
              <a:t>Permanent Lock Release</a:t>
            </a:r>
          </a:p>
          <a:p>
            <a:pPr lvl="1"/>
            <a:r>
              <a:rPr lang="en-MY" sz="3200" dirty="0"/>
              <a:t>Inhibit Access</a:t>
            </a:r>
          </a:p>
          <a:p>
            <a:pPr lvl="1"/>
            <a:r>
              <a:rPr lang="en-MY" sz="3200" dirty="0" err="1"/>
              <a:t>Antipassback</a:t>
            </a:r>
            <a:endParaRPr lang="en-MY" sz="3200" dirty="0"/>
          </a:p>
          <a:p>
            <a:pPr lvl="1"/>
            <a:r>
              <a:rPr lang="en-MY" sz="3200" dirty="0"/>
              <a:t>Lock Release Time &amp; Shunt Activation</a:t>
            </a:r>
          </a:p>
          <a:p>
            <a:pPr lvl="1"/>
            <a:r>
              <a:rPr lang="en-MY" sz="3200" dirty="0"/>
              <a:t>Auto Lock Release </a:t>
            </a:r>
            <a:r>
              <a:rPr lang="en-MY" sz="3200" dirty="0" err="1"/>
              <a:t>Timezone</a:t>
            </a:r>
            <a:endParaRPr lang="en-MY" sz="3200" dirty="0"/>
          </a:p>
          <a:p>
            <a:pPr lvl="1"/>
            <a:r>
              <a:rPr lang="en-MY" sz="3200" dirty="0"/>
              <a:t>Auto Pin Disable </a:t>
            </a:r>
            <a:r>
              <a:rPr lang="en-MY" sz="3200" dirty="0" err="1"/>
              <a:t>Timezone</a:t>
            </a:r>
            <a:endParaRPr lang="en-MY" sz="3200" dirty="0"/>
          </a:p>
          <a:p>
            <a:pPr lvl="1"/>
            <a:r>
              <a:rPr lang="en-MY" sz="3200" dirty="0"/>
              <a:t>Dual Card</a:t>
            </a:r>
          </a:p>
          <a:p>
            <a:pPr lvl="1"/>
            <a:r>
              <a:rPr lang="en-MY" sz="3200" dirty="0"/>
              <a:t>Special Card</a:t>
            </a:r>
          </a:p>
          <a:p>
            <a:pPr lvl="1"/>
            <a:r>
              <a:rPr lang="en-MY" sz="3200" dirty="0"/>
              <a:t>Interlocking</a:t>
            </a:r>
          </a:p>
          <a:p>
            <a:pPr lvl="1"/>
            <a:r>
              <a:rPr lang="en-MY" sz="3200" dirty="0"/>
              <a:t>I/O</a:t>
            </a:r>
          </a:p>
          <a:p>
            <a:pPr lvl="1"/>
            <a:r>
              <a:rPr lang="en-MY" sz="3200" dirty="0" err="1"/>
              <a:t>Miscellanous</a:t>
            </a:r>
            <a:r>
              <a:rPr lang="en-MY" sz="3200" dirty="0"/>
              <a:t> command</a:t>
            </a:r>
          </a:p>
        </p:txBody>
      </p:sp>
    </p:spTree>
    <p:extLst>
      <p:ext uri="{BB962C8B-B14F-4D97-AF65-F5344CB8AC3E}">
        <p14:creationId xmlns:p14="http://schemas.microsoft.com/office/powerpoint/2010/main" val="2193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PERMANENT LOCK RELEASE</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Permanent lock release is for keeping the door open</a:t>
            </a:r>
          </a:p>
          <a:p>
            <a:pPr marL="457200" lvl="1" indent="-457200">
              <a:buFont typeface="Wingdings" panose="05000000000000000000" pitchFamily="2" charset="2"/>
              <a:buChar char="Ø"/>
            </a:pPr>
            <a:r>
              <a:rPr lang="en-MY" sz="2800" dirty="0"/>
              <a:t>Applicable for any event that require door to open along the event</a:t>
            </a:r>
          </a:p>
          <a:p>
            <a:pPr marL="457200" lvl="1" indent="-457200">
              <a:buFont typeface="Wingdings" panose="05000000000000000000" pitchFamily="2" charset="2"/>
              <a:buChar char="Ø"/>
            </a:pPr>
            <a:r>
              <a:rPr lang="en-MY" sz="2800" dirty="0"/>
              <a:t>To set permanent lock release</a:t>
            </a:r>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lgn="just">
              <a:buNone/>
            </a:pPr>
            <a:endParaRPr lang="en-MY" sz="2800" dirty="0"/>
          </a:p>
        </p:txBody>
      </p:sp>
      <p:pic>
        <p:nvPicPr>
          <p:cNvPr id="6" name="Picture 5">
            <a:extLst>
              <a:ext uri="{FF2B5EF4-FFF2-40B4-BE49-F238E27FC236}">
                <a16:creationId xmlns:a16="http://schemas.microsoft.com/office/drawing/2014/main" id="{3A7E3010-BC8C-4ECB-B249-03D9D3EDA4B5}"/>
              </a:ext>
            </a:extLst>
          </p:cNvPr>
          <p:cNvPicPr>
            <a:picLocks noChangeAspect="1"/>
          </p:cNvPicPr>
          <p:nvPr/>
        </p:nvPicPr>
        <p:blipFill>
          <a:blip r:embed="rId2"/>
          <a:stretch>
            <a:fillRect/>
          </a:stretch>
        </p:blipFill>
        <p:spPr>
          <a:xfrm>
            <a:off x="684212" y="3702446"/>
            <a:ext cx="5606754" cy="864000"/>
          </a:xfrm>
          <a:prstGeom prst="rect">
            <a:avLst/>
          </a:prstGeom>
        </p:spPr>
      </p:pic>
      <p:cxnSp>
        <p:nvCxnSpPr>
          <p:cNvPr id="9" name="Straight Connector 8">
            <a:extLst>
              <a:ext uri="{FF2B5EF4-FFF2-40B4-BE49-F238E27FC236}">
                <a16:creationId xmlns:a16="http://schemas.microsoft.com/office/drawing/2014/main" id="{CA4DF97C-9A91-4BF2-881E-509175950667}"/>
              </a:ext>
            </a:extLst>
          </p:cNvPr>
          <p:cNvCxnSpPr/>
          <p:nvPr/>
        </p:nvCxnSpPr>
        <p:spPr>
          <a:xfrm>
            <a:off x="1979612" y="4388034"/>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812319-828F-42E5-9295-98817241F99C}"/>
              </a:ext>
            </a:extLst>
          </p:cNvPr>
          <p:cNvSpPr txBox="1"/>
          <p:nvPr/>
        </p:nvSpPr>
        <p:spPr>
          <a:xfrm>
            <a:off x="1522412" y="4658939"/>
            <a:ext cx="1085297" cy="369332"/>
          </a:xfrm>
          <a:prstGeom prst="rect">
            <a:avLst/>
          </a:prstGeom>
          <a:noFill/>
        </p:spPr>
        <p:txBody>
          <a:bodyPr wrap="none" rtlCol="0">
            <a:spAutoFit/>
          </a:bodyPr>
          <a:lstStyle/>
          <a:p>
            <a:r>
              <a:rPr lang="en-MY" dirty="0"/>
              <a:t>Set to ON</a:t>
            </a:r>
          </a:p>
        </p:txBody>
      </p:sp>
      <p:sp>
        <p:nvSpPr>
          <p:cNvPr id="11" name="TextBox 10">
            <a:extLst>
              <a:ext uri="{FF2B5EF4-FFF2-40B4-BE49-F238E27FC236}">
                <a16:creationId xmlns:a16="http://schemas.microsoft.com/office/drawing/2014/main" id="{E20FD27B-50A4-4BD5-A7F6-F782FB7ED370}"/>
              </a:ext>
            </a:extLst>
          </p:cNvPr>
          <p:cNvSpPr txBox="1"/>
          <p:nvPr/>
        </p:nvSpPr>
        <p:spPr>
          <a:xfrm>
            <a:off x="608012" y="3244334"/>
            <a:ext cx="5222648"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User Menu &gt; Door Menu &gt; Para menu&gt; P.L </a:t>
            </a:r>
            <a:r>
              <a:rPr lang="en-MY" b="1" i="1" dirty="0" err="1">
                <a:latin typeface="Arial" panose="020B0604020202020204" pitchFamily="34" charset="0"/>
                <a:cs typeface="Arial" panose="020B0604020202020204" pitchFamily="34" charset="0"/>
              </a:rPr>
              <a:t>Rel</a:t>
            </a:r>
            <a:endParaRPr lang="en-MY"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37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INHIBIT ACCESS</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608012" y="1690688"/>
            <a:ext cx="11277600" cy="5014912"/>
          </a:xfrm>
        </p:spPr>
        <p:txBody>
          <a:bodyPr>
            <a:normAutofit/>
          </a:bodyPr>
          <a:lstStyle/>
          <a:p>
            <a:pPr marL="457200" lvl="1" indent="-457200">
              <a:buFont typeface="Wingdings" panose="05000000000000000000" pitchFamily="2" charset="2"/>
              <a:buChar char="Ø"/>
            </a:pPr>
            <a:r>
              <a:rPr lang="en-MY" sz="2800" dirty="0"/>
              <a:t>Inhibit access is to block all valid card from access the door</a:t>
            </a:r>
          </a:p>
          <a:p>
            <a:pPr marL="457200" lvl="1" indent="-457200">
              <a:buFont typeface="Wingdings" panose="05000000000000000000" pitchFamily="2" charset="2"/>
              <a:buChar char="Ø"/>
            </a:pPr>
            <a:r>
              <a:rPr lang="en-MY" sz="2800" dirty="0"/>
              <a:t>Useful in certain situations such as in case of a theft/murder, where a department or whole floor can be locked down for investigation. </a:t>
            </a:r>
          </a:p>
          <a:p>
            <a:pPr marL="457200" lvl="1" indent="-457200">
              <a:buFont typeface="Wingdings" panose="05000000000000000000" pitchFamily="2" charset="2"/>
              <a:buChar char="Ø"/>
            </a:pPr>
            <a:r>
              <a:rPr lang="en-MY" sz="2800" dirty="0"/>
              <a:t>To set Inhibit Access</a:t>
            </a:r>
          </a:p>
          <a:p>
            <a:pPr marL="0" lvl="1" indent="0">
              <a:buNone/>
            </a:pPr>
            <a:endParaRPr lang="en-MY" sz="2800" dirty="0"/>
          </a:p>
          <a:p>
            <a:pPr marL="0" lvl="1" indent="0">
              <a:buNone/>
            </a:pPr>
            <a:endParaRPr lang="en-MY" sz="2800" dirty="0"/>
          </a:p>
          <a:p>
            <a:pPr marL="0" lvl="1" indent="0">
              <a:buNone/>
            </a:pPr>
            <a:endParaRPr lang="en-MY" sz="2800" dirty="0"/>
          </a:p>
          <a:p>
            <a:pPr marL="0" lvl="1" indent="0">
              <a:buNone/>
            </a:pPr>
            <a:endParaRPr lang="en-MY" dirty="0"/>
          </a:p>
          <a:p>
            <a:pPr marL="0" lvl="1" indent="0">
              <a:buNone/>
            </a:pPr>
            <a:endParaRPr lang="en-MY" sz="2800" dirty="0"/>
          </a:p>
          <a:p>
            <a:pPr marL="0" lvl="1" indent="0">
              <a:buNone/>
            </a:pPr>
            <a:endParaRPr lang="en-MY" sz="2800" dirty="0"/>
          </a:p>
          <a:p>
            <a:pPr marL="0" lvl="1" indent="0" algn="just">
              <a:buNone/>
            </a:pPr>
            <a:endParaRPr lang="en-MY" sz="2800" dirty="0"/>
          </a:p>
        </p:txBody>
      </p:sp>
      <p:pic>
        <p:nvPicPr>
          <p:cNvPr id="6" name="Picture 5">
            <a:extLst>
              <a:ext uri="{FF2B5EF4-FFF2-40B4-BE49-F238E27FC236}">
                <a16:creationId xmlns:a16="http://schemas.microsoft.com/office/drawing/2014/main" id="{3A7E3010-BC8C-4ECB-B249-03D9D3EDA4B5}"/>
              </a:ext>
            </a:extLst>
          </p:cNvPr>
          <p:cNvPicPr>
            <a:picLocks noChangeAspect="1"/>
          </p:cNvPicPr>
          <p:nvPr/>
        </p:nvPicPr>
        <p:blipFill>
          <a:blip r:embed="rId2"/>
          <a:stretch>
            <a:fillRect/>
          </a:stretch>
        </p:blipFill>
        <p:spPr>
          <a:xfrm>
            <a:off x="909499" y="4038600"/>
            <a:ext cx="5606754" cy="864000"/>
          </a:xfrm>
          <a:prstGeom prst="rect">
            <a:avLst/>
          </a:prstGeom>
        </p:spPr>
      </p:pic>
      <p:cxnSp>
        <p:nvCxnSpPr>
          <p:cNvPr id="9" name="Straight Connector 8">
            <a:extLst>
              <a:ext uri="{FF2B5EF4-FFF2-40B4-BE49-F238E27FC236}">
                <a16:creationId xmlns:a16="http://schemas.microsoft.com/office/drawing/2014/main" id="{CA4DF97C-9A91-4BF2-881E-509175950667}"/>
              </a:ext>
            </a:extLst>
          </p:cNvPr>
          <p:cNvCxnSpPr/>
          <p:nvPr/>
        </p:nvCxnSpPr>
        <p:spPr>
          <a:xfrm>
            <a:off x="3043099" y="4769004"/>
            <a:ext cx="0" cy="267192"/>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812319-828F-42E5-9295-98817241F99C}"/>
              </a:ext>
            </a:extLst>
          </p:cNvPr>
          <p:cNvSpPr txBox="1"/>
          <p:nvPr/>
        </p:nvSpPr>
        <p:spPr>
          <a:xfrm>
            <a:off x="2466437" y="4991380"/>
            <a:ext cx="1085297" cy="369332"/>
          </a:xfrm>
          <a:prstGeom prst="rect">
            <a:avLst/>
          </a:prstGeom>
          <a:noFill/>
        </p:spPr>
        <p:txBody>
          <a:bodyPr wrap="none" rtlCol="0">
            <a:spAutoFit/>
          </a:bodyPr>
          <a:lstStyle/>
          <a:p>
            <a:r>
              <a:rPr lang="en-MY" dirty="0"/>
              <a:t>Set to ON</a:t>
            </a:r>
          </a:p>
        </p:txBody>
      </p:sp>
      <p:sp>
        <p:nvSpPr>
          <p:cNvPr id="11" name="TextBox 10">
            <a:extLst>
              <a:ext uri="{FF2B5EF4-FFF2-40B4-BE49-F238E27FC236}">
                <a16:creationId xmlns:a16="http://schemas.microsoft.com/office/drawing/2014/main" id="{E20FD27B-50A4-4BD5-A7F6-F782FB7ED370}"/>
              </a:ext>
            </a:extLst>
          </p:cNvPr>
          <p:cNvSpPr txBox="1"/>
          <p:nvPr/>
        </p:nvSpPr>
        <p:spPr>
          <a:xfrm>
            <a:off x="833299" y="3580488"/>
            <a:ext cx="5299271" cy="369332"/>
          </a:xfrm>
          <a:prstGeom prst="rect">
            <a:avLst/>
          </a:prstGeom>
          <a:noFill/>
        </p:spPr>
        <p:txBody>
          <a:bodyPr wrap="none" rtlCol="0">
            <a:spAutoFit/>
          </a:bodyPr>
          <a:lstStyle/>
          <a:p>
            <a:r>
              <a:rPr lang="en-MY" b="1" i="1" dirty="0">
                <a:latin typeface="Arial" panose="020B0604020202020204" pitchFamily="34" charset="0"/>
                <a:cs typeface="Arial" panose="020B0604020202020204" pitchFamily="34" charset="0"/>
              </a:rPr>
              <a:t>User Menu &gt; Door Menu &gt; Para menu&gt; </a:t>
            </a:r>
            <a:r>
              <a:rPr lang="en-MY" b="1" i="1" dirty="0" err="1">
                <a:latin typeface="Arial" panose="020B0604020202020204" pitchFamily="34" charset="0"/>
                <a:cs typeface="Arial" panose="020B0604020202020204" pitchFamily="34" charset="0"/>
              </a:rPr>
              <a:t>Inh</a:t>
            </a:r>
            <a:r>
              <a:rPr lang="en-MY" b="1" i="1" dirty="0">
                <a:latin typeface="Arial" panose="020B0604020202020204" pitchFamily="34" charset="0"/>
                <a:cs typeface="Arial" panose="020B0604020202020204" pitchFamily="34" charset="0"/>
              </a:rPr>
              <a:t> </a:t>
            </a:r>
            <a:r>
              <a:rPr lang="en-MY" b="1" i="1" dirty="0" err="1">
                <a:latin typeface="Arial" panose="020B0604020202020204" pitchFamily="34" charset="0"/>
                <a:cs typeface="Arial" panose="020B0604020202020204" pitchFamily="34" charset="0"/>
              </a:rPr>
              <a:t>Acc</a:t>
            </a:r>
            <a:endParaRPr lang="en-MY"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68591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contrast presentation (widescreen)</Template>
  <TotalTime>21176</TotalTime>
  <Words>2557</Words>
  <Application>Microsoft Office PowerPoint</Application>
  <PresentationFormat>Custom</PresentationFormat>
  <Paragraphs>383</Paragraphs>
  <Slides>49</Slides>
  <Notes>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49</vt:i4>
      </vt:variant>
    </vt:vector>
  </HeadingPairs>
  <TitlesOfParts>
    <vt:vector size="68" baseType="lpstr">
      <vt:lpstr>Aharoni</vt:lpstr>
      <vt:lpstr>Andalus</vt:lpstr>
      <vt:lpstr>Arial</vt:lpstr>
      <vt:lpstr>Calibri</vt:lpstr>
      <vt:lpstr>Calibri Light</vt:lpstr>
      <vt:lpstr>Franklin Gothic Medium</vt:lpstr>
      <vt:lpstr>Helvetica</vt:lpstr>
      <vt:lpstr>Helvetica-Bold</vt:lpstr>
      <vt:lpstr>Helvetica-BoldOblique</vt:lpstr>
      <vt:lpstr>Helvetica-Oblique</vt:lpstr>
      <vt:lpstr>Times New Roman</vt:lpstr>
      <vt:lpstr>Wingdings</vt:lpstr>
      <vt:lpstr>2_Custom Design</vt:lpstr>
      <vt:lpstr>1_Custom Design</vt:lpstr>
      <vt:lpstr>Custom Design</vt:lpstr>
      <vt:lpstr>3_Custom Design</vt:lpstr>
      <vt:lpstr>4_Custom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EL2306D Command Setting</vt:lpstr>
      <vt:lpstr>PERMANENT LOCK RELEASE</vt:lpstr>
      <vt:lpstr>INHIBIT ACCESS</vt:lpstr>
      <vt:lpstr>ANTIPASSBACK</vt:lpstr>
      <vt:lpstr>ANTI-PASSBACK</vt:lpstr>
      <vt:lpstr>Permanent Lock Release, Inhibit Access and Anti-passback DEMO</vt:lpstr>
      <vt:lpstr>LOCK RELEASE TIME</vt:lpstr>
      <vt:lpstr>SHUNT ACTIVATION</vt:lpstr>
      <vt:lpstr>SHUNT ACTIVATION</vt:lpstr>
      <vt:lpstr>AUTO LOCK RELEASE TZ</vt:lpstr>
      <vt:lpstr>PIN DISABLE TZ</vt:lpstr>
      <vt:lpstr>LRT, Shunt Activation, ALR TZ and Pin Disable TZ DEMO</vt:lpstr>
      <vt:lpstr>DUAL CARD</vt:lpstr>
      <vt:lpstr>SPECIAL CARD</vt:lpstr>
      <vt:lpstr>INTERLOCKING</vt:lpstr>
      <vt:lpstr>INTERLOCK WIRING</vt:lpstr>
      <vt:lpstr>Dual Card, Special Card and Interlock DEMO</vt:lpstr>
      <vt:lpstr>I/O (Sensor Input)</vt:lpstr>
      <vt:lpstr>I/O (Output type)</vt:lpstr>
      <vt:lpstr>I/O (Output mode)</vt:lpstr>
      <vt:lpstr>I/O (Output event)</vt:lpstr>
      <vt:lpstr>I/O (Output duration)</vt:lpstr>
      <vt:lpstr>Input and Output DEMO</vt:lpstr>
      <vt:lpstr>Miscellaneous Command</vt:lpstr>
      <vt:lpstr>Miscellaneous Command</vt:lpstr>
      <vt:lpstr>Miscellaneous Command</vt:lpstr>
      <vt:lpstr>Miscellaneous Command</vt:lpstr>
      <vt:lpstr>Miscellaneous DEMO</vt:lpstr>
      <vt:lpstr>WinPro Command Setting</vt:lpstr>
      <vt:lpstr>Add/delete floor plan and map</vt:lpstr>
      <vt:lpstr>Low level setting</vt:lpstr>
      <vt:lpstr>Communication Multibuses</vt:lpstr>
      <vt:lpstr>Add/delete floor plan and map, low level setting, comm multi-buses DEMO</vt:lpstr>
      <vt:lpstr>Conditional I/O</vt:lpstr>
      <vt:lpstr>I/O</vt:lpstr>
      <vt:lpstr>Sensor Input Control</vt:lpstr>
      <vt:lpstr>Output Control</vt:lpstr>
      <vt:lpstr>Conditional I/O and I/O DEMO</vt:lpstr>
      <vt:lpstr>Verify and Rectify</vt:lpstr>
      <vt:lpstr>Add/delete card by batch</vt:lpstr>
      <vt:lpstr>Verify &amp; Rectify, Add/delete by batch, ALR TZ, APD TZ and LRT DEMO</vt:lpstr>
      <vt:lpstr>SUPPORT DOCUMENT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KGBaru Management Services</dc:title>
  <dc:creator>slave1</dc:creator>
  <cp:lastModifiedBy>Nor Adilah Mohd Naim</cp:lastModifiedBy>
  <cp:revision>415</cp:revision>
  <cp:lastPrinted>2020-05-08T01:26:53Z</cp:lastPrinted>
  <dcterms:created xsi:type="dcterms:W3CDTF">2018-04-16T09:51:58Z</dcterms:created>
  <dcterms:modified xsi:type="dcterms:W3CDTF">2020-09-02T07:39:18Z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