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3" r:id="rId1"/>
    <p:sldMasterId id="2147483671" r:id="rId2"/>
    <p:sldMasterId id="2147483658" r:id="rId3"/>
    <p:sldMasterId id="2147483695" r:id="rId4"/>
    <p:sldMasterId id="2147483708" r:id="rId5"/>
    <p:sldMasterId id="2147483721" r:id="rId6"/>
    <p:sldMasterId id="2147483734" r:id="rId7"/>
  </p:sldMasterIdLst>
  <p:notesMasterIdLst>
    <p:notesMasterId r:id="rId43"/>
  </p:notesMasterIdLst>
  <p:handoutMasterIdLst>
    <p:handoutMasterId r:id="rId44"/>
  </p:handoutMasterIdLst>
  <p:sldIdLst>
    <p:sldId id="257" r:id="rId8"/>
    <p:sldId id="288" r:id="rId9"/>
    <p:sldId id="311" r:id="rId10"/>
    <p:sldId id="312" r:id="rId11"/>
    <p:sldId id="373" r:id="rId12"/>
    <p:sldId id="374" r:id="rId13"/>
    <p:sldId id="414" r:id="rId14"/>
    <p:sldId id="332" r:id="rId15"/>
    <p:sldId id="431" r:id="rId16"/>
    <p:sldId id="432" r:id="rId17"/>
    <p:sldId id="415" r:id="rId18"/>
    <p:sldId id="376" r:id="rId19"/>
    <p:sldId id="417" r:id="rId20"/>
    <p:sldId id="416" r:id="rId21"/>
    <p:sldId id="418" r:id="rId22"/>
    <p:sldId id="426" r:id="rId23"/>
    <p:sldId id="419" r:id="rId24"/>
    <p:sldId id="420" r:id="rId25"/>
    <p:sldId id="427" r:id="rId26"/>
    <p:sldId id="421" r:id="rId27"/>
    <p:sldId id="422" r:id="rId28"/>
    <p:sldId id="423" r:id="rId29"/>
    <p:sldId id="428" r:id="rId30"/>
    <p:sldId id="425" r:id="rId31"/>
    <p:sldId id="429" r:id="rId32"/>
    <p:sldId id="424" r:id="rId33"/>
    <p:sldId id="433" r:id="rId34"/>
    <p:sldId id="434" r:id="rId35"/>
    <p:sldId id="435" r:id="rId36"/>
    <p:sldId id="437" r:id="rId37"/>
    <p:sldId id="436" r:id="rId38"/>
    <p:sldId id="438" r:id="rId39"/>
    <p:sldId id="430" r:id="rId40"/>
    <p:sldId id="378" r:id="rId41"/>
    <p:sldId id="302" r:id="rId42"/>
  </p:sldIdLst>
  <p:sldSz cx="12188825"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8"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0C3A7"/>
    <a:srgbClr val="00B49F"/>
    <a:srgbClr val="FFFF66"/>
    <a:srgbClr val="00FF00"/>
    <a:srgbClr val="009900"/>
    <a:srgbClr val="E6E6E6"/>
    <a:srgbClr val="996633"/>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706" autoAdjust="0"/>
  </p:normalViewPr>
  <p:slideViewPr>
    <p:cSldViewPr showGuides="1">
      <p:cViewPr varScale="1">
        <p:scale>
          <a:sx n="64" d="100"/>
          <a:sy n="64" d="100"/>
        </p:scale>
        <p:origin x="568" y="44"/>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24CE221E-83ED-4F6C-BA5F-3F9E6FDB6953}" type="datetimeFigureOut">
              <a:rPr lang="en-US"/>
              <a:t>9/30/2020</a:t>
            </a:fld>
            <a:endParaRPr/>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CA4CBEF8-5CDE-472B-839B-B8BB0C881006}" type="slidenum">
              <a:r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97853E5F-CE67-483C-A264-F17AC70E9CA2}" type="datetimeFigureOut">
              <a:rPr lang="en-US"/>
              <a:t>9/30/2020</a:t>
            </a:fld>
            <a:endParaRPr/>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BB98AFB-CB0D-4DFE-87B9-B4B0D0DE73CD}" type="slidenum">
              <a:r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B1C3-FBD4-41D8-AF6F-464BDC40CA0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1213A-631E-422F-A94A-2F3D38371283}"/>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E602BE-727D-4AC3-90C2-F2E8DF06F991}"/>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5" name="Footer Placeholder 4">
            <a:extLst>
              <a:ext uri="{FF2B5EF4-FFF2-40B4-BE49-F238E27FC236}">
                <a16:creationId xmlns:a16="http://schemas.microsoft.com/office/drawing/2014/main" id="{316DE7AC-4F3C-4179-840D-487D3C1587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35201-BA0E-489C-859B-69BF9919CB60}"/>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29796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303E3-8017-47EB-BDD8-B838D07A9E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9B592A-B1B9-42CB-A4D1-BE2C8316D6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66D4C-0B59-4E30-9412-6495F9D9E080}"/>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5" name="Footer Placeholder 4">
            <a:extLst>
              <a:ext uri="{FF2B5EF4-FFF2-40B4-BE49-F238E27FC236}">
                <a16:creationId xmlns:a16="http://schemas.microsoft.com/office/drawing/2014/main" id="{4ABDBCDF-BAFD-4072-AC3E-2F0F75445D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9C2F2-329B-44E5-BAEB-1D3992FE0A51}"/>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708398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45CE17-7B11-4018-8552-323823595B6A}"/>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304619-16B9-4440-9AAF-A41A9E23BB06}"/>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1E15D2-030D-48D9-872C-E5792D3DF553}"/>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5" name="Footer Placeholder 4">
            <a:extLst>
              <a:ext uri="{FF2B5EF4-FFF2-40B4-BE49-F238E27FC236}">
                <a16:creationId xmlns:a16="http://schemas.microsoft.com/office/drawing/2014/main" id="{75E97573-975F-4EC2-9DED-F59750725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711748-7962-4FDE-9B09-B55D3A65FD17}"/>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8545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4CFB5-89B4-4B2D-8481-9817ADBF21D6}"/>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3DF7E4-0983-4F92-8624-58E788173B06}"/>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C889F-EF17-4E65-86FD-C82391883F78}"/>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5" name="Footer Placeholder 4">
            <a:extLst>
              <a:ext uri="{FF2B5EF4-FFF2-40B4-BE49-F238E27FC236}">
                <a16:creationId xmlns:a16="http://schemas.microsoft.com/office/drawing/2014/main" id="{66915375-CF60-4C3A-9B52-F9916F8B8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6BD11-6C6E-46A8-BEF4-4749D52940A1}"/>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61566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C3E0-8005-45B7-9065-E8D252CD48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9BB54B-3D62-4FB2-B71B-5DCA51AA1D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06B672-A514-4EA1-8926-2FF02F57A2C2}"/>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5" name="Footer Placeholder 4">
            <a:extLst>
              <a:ext uri="{FF2B5EF4-FFF2-40B4-BE49-F238E27FC236}">
                <a16:creationId xmlns:a16="http://schemas.microsoft.com/office/drawing/2014/main" id="{4405BB0C-8CF5-413A-993B-2F53B2E8F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80CC94-204D-4010-B8D3-479332841490}"/>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426186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0914-F85D-4C07-BEBB-9BAE6A363D29}"/>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71531D-13C5-47C1-B5E6-94A6C3C83A0E}"/>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1D6172-E202-4987-B50A-5BE5E9777F99}"/>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5" name="Footer Placeholder 4">
            <a:extLst>
              <a:ext uri="{FF2B5EF4-FFF2-40B4-BE49-F238E27FC236}">
                <a16:creationId xmlns:a16="http://schemas.microsoft.com/office/drawing/2014/main" id="{791900AD-BB8A-417B-B083-E7DA5DD49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AD6F3-854C-4B4C-9976-E2A8C30F0DF5}"/>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2322850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3EB16-87B2-436A-96C4-006A0B5C36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AE41CA-4F22-43BC-8558-37C687719CCE}"/>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6E4324-896B-4D04-B1C5-5688634BC311}"/>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900932-A470-46DE-A148-F77EDE2BD844}"/>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6" name="Footer Placeholder 5">
            <a:extLst>
              <a:ext uri="{FF2B5EF4-FFF2-40B4-BE49-F238E27FC236}">
                <a16:creationId xmlns:a16="http://schemas.microsoft.com/office/drawing/2014/main" id="{0EFFBEF7-7430-4673-B0B8-3309572DF9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1298F8-0069-4A4F-A7D9-FDE944996C42}"/>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22015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4E2A-AE60-4E3F-B7D5-68B83F7EA4A9}"/>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0974E0-FD9C-4B1E-9687-D16EC38798F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25A59AB-3BBC-4C34-8F3B-E59D563E9572}"/>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FFF83F-4ED0-46C6-8406-37DC484679E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FB4EFB-08DE-4986-A756-F09E4F3BEE6C}"/>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F66FA4-9EB6-49C5-8111-7AB66C182422}"/>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8" name="Footer Placeholder 7">
            <a:extLst>
              <a:ext uri="{FF2B5EF4-FFF2-40B4-BE49-F238E27FC236}">
                <a16:creationId xmlns:a16="http://schemas.microsoft.com/office/drawing/2014/main" id="{07260ACB-7DA9-432A-9AB0-B390BD3BB9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1FC6D1-03B3-4F95-84F6-6D04E381D4AF}"/>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697595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7A3E1-166A-4F97-AFD0-4FC75998E0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3F0784-07B1-411D-83C6-027D4393D04A}"/>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4" name="Footer Placeholder 3">
            <a:extLst>
              <a:ext uri="{FF2B5EF4-FFF2-40B4-BE49-F238E27FC236}">
                <a16:creationId xmlns:a16="http://schemas.microsoft.com/office/drawing/2014/main" id="{6F3903E9-BA81-4B12-96AF-6905EFE944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F6EAEC-CA64-4F34-B620-17A574280772}"/>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3572428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C7A602-59E9-41B1-9326-71F447DA80A0}"/>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3" name="Footer Placeholder 2">
            <a:extLst>
              <a:ext uri="{FF2B5EF4-FFF2-40B4-BE49-F238E27FC236}">
                <a16:creationId xmlns:a16="http://schemas.microsoft.com/office/drawing/2014/main" id="{90A0370B-9CB6-4238-833A-BDEC2641F8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5800B9-1171-436C-B9F2-517FB21176D8}"/>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508274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CE339-7F5F-46BF-A848-F6937BEC5573}"/>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1C3FA-1E4B-4CB3-A72B-E59874443AD8}"/>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147058-D1F3-41EF-9765-B9110C4A947E}"/>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6B47B1-236D-4E58-9CD8-DAAD1B7F239C}"/>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6" name="Footer Placeholder 5">
            <a:extLst>
              <a:ext uri="{FF2B5EF4-FFF2-40B4-BE49-F238E27FC236}">
                <a16:creationId xmlns:a16="http://schemas.microsoft.com/office/drawing/2014/main" id="{3A034A03-EA29-4A2F-9FBC-6B1D2CBB7C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47D4F9-425A-43CB-8FB9-EBDEE8E31BD0}"/>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336751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1C37B-26DA-4FC9-963D-7AFF1E485D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CAC30D-49B4-4420-9F7B-D363C09000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F479-41B7-4E9B-87A9-01FF120BBDF5}"/>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5" name="Footer Placeholder 4">
            <a:extLst>
              <a:ext uri="{FF2B5EF4-FFF2-40B4-BE49-F238E27FC236}">
                <a16:creationId xmlns:a16="http://schemas.microsoft.com/office/drawing/2014/main" id="{6C5A7A79-A14E-42A6-853B-6426BE245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5CC13-4E79-4F82-A149-D4FAD8CBEE67}"/>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2536871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2548E-0F0C-4965-A830-81AFB70D4E53}"/>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C5825B-D20F-4A5F-B270-F7F41F2B74C7}"/>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95FF8D0-0404-4DBE-9482-A221CACBFD1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D08E50-06CE-44F1-A144-3BDF2F194686}"/>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6" name="Footer Placeholder 5">
            <a:extLst>
              <a:ext uri="{FF2B5EF4-FFF2-40B4-BE49-F238E27FC236}">
                <a16:creationId xmlns:a16="http://schemas.microsoft.com/office/drawing/2014/main" id="{127D4E7D-6942-4707-AB8D-756798128A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15583-7FCE-4155-AA3D-6F33DD61841D}"/>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1996802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C83E7-9A8E-4E5E-BE87-D74D09FF0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5D9315-0AF2-45F1-A1E9-3B6B72A82F1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0E984-45BB-428F-BAF7-3287A6182DF9}"/>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5" name="Footer Placeholder 4">
            <a:extLst>
              <a:ext uri="{FF2B5EF4-FFF2-40B4-BE49-F238E27FC236}">
                <a16:creationId xmlns:a16="http://schemas.microsoft.com/office/drawing/2014/main" id="{E738FEAF-AE0A-45B3-8D28-1788B1C00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00A93B-43A1-45DC-9E2C-9B1B47DD985D}"/>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668440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23AFF4-DD43-4117-B9D1-8692B9935089}"/>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3276D8-F051-46AC-8A03-7F5D97B0DF82}"/>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F8DE6-4764-4C0A-AF88-C539D3E185C6}"/>
              </a:ext>
            </a:extLst>
          </p:cNvPr>
          <p:cNvSpPr>
            <a:spLocks noGrp="1"/>
          </p:cNvSpPr>
          <p:nvPr>
            <p:ph type="dt" sz="half" idx="10"/>
          </p:nvPr>
        </p:nvSpPr>
        <p:spPr/>
        <p:txBody>
          <a:bodyPr/>
          <a:lstStyle/>
          <a:p>
            <a:fld id="{F9D6A987-808D-42ED-B284-A42A40BECF4D}" type="datetimeFigureOut">
              <a:rPr lang="en-US" smtClean="0"/>
              <a:t>9/30/2020</a:t>
            </a:fld>
            <a:endParaRPr lang="en-US"/>
          </a:p>
        </p:txBody>
      </p:sp>
      <p:sp>
        <p:nvSpPr>
          <p:cNvPr id="5" name="Footer Placeholder 4">
            <a:extLst>
              <a:ext uri="{FF2B5EF4-FFF2-40B4-BE49-F238E27FC236}">
                <a16:creationId xmlns:a16="http://schemas.microsoft.com/office/drawing/2014/main" id="{F49D4CBC-C44B-41C3-BFB1-0D3E41128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88F3E-F141-408D-B4A8-51A1F9D79184}"/>
              </a:ext>
            </a:extLst>
          </p:cNvPr>
          <p:cNvSpPr>
            <a:spLocks noGrp="1"/>
          </p:cNvSpPr>
          <p:nvPr>
            <p:ph type="sldNum" sz="quarter" idx="12"/>
          </p:nvPr>
        </p:nvSpPr>
        <p:spPr/>
        <p:txBody>
          <a:bodyPr/>
          <a:lstStyle/>
          <a:p>
            <a:fld id="{56042695-A1D3-45E7-B9F8-14F5B5FD669C}" type="slidenum">
              <a:rPr lang="en-US" smtClean="0"/>
              <a:t>‹#›</a:t>
            </a:fld>
            <a:endParaRPr lang="en-US"/>
          </a:p>
        </p:txBody>
      </p:sp>
    </p:spTree>
    <p:extLst>
      <p:ext uri="{BB962C8B-B14F-4D97-AF65-F5344CB8AC3E}">
        <p14:creationId xmlns:p14="http://schemas.microsoft.com/office/powerpoint/2010/main" val="301615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755416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29970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342603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4811066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923593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322072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50360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7AAD9-A8AA-49A9-9788-5B0C25990D71}"/>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277094-9163-43E0-A3D6-FA852779FFEB}"/>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470854-C3F7-4880-B8A0-C1B28BF06ABD}"/>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5" name="Footer Placeholder 4">
            <a:extLst>
              <a:ext uri="{FF2B5EF4-FFF2-40B4-BE49-F238E27FC236}">
                <a16:creationId xmlns:a16="http://schemas.microsoft.com/office/drawing/2014/main" id="{AACAB84D-0E32-4E20-A825-33D39E1A6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B28A2-235F-4D23-875F-F54BC23B081B}"/>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313012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913042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8833946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7803441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307466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061907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746021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770934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5698558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1925444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73195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660A-C39C-4B80-A5EA-EEE7F38421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B616C-DECA-4FDE-BDD9-697197391FCA}"/>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199C17-C15B-4076-96C6-7D3CD0D643B3}"/>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EBA5FC-ABC4-4934-9F75-F6F31D34C1C6}"/>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6" name="Footer Placeholder 5">
            <a:extLst>
              <a:ext uri="{FF2B5EF4-FFF2-40B4-BE49-F238E27FC236}">
                <a16:creationId xmlns:a16="http://schemas.microsoft.com/office/drawing/2014/main" id="{424F544F-0810-48B9-9D0D-67CEBDDF20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110733-83FE-4D5D-B316-BD23FF89B5CC}"/>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8373468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4079380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7019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023155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125312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8923370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023340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17408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585986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328520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17508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27BAA-F2AF-43B9-B5CD-69002200304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AF2F15-BF47-416A-98A4-C82C938426BE}"/>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6178C33-5117-484E-BDDB-612065861565}"/>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15742E-5DD9-44DA-9B18-75F1622322A6}"/>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AB4EA2-1BD3-4C56-BFC5-5B41172B03BD}"/>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A465D-5DFF-43F7-822F-5A48C3E08C3B}"/>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8" name="Footer Placeholder 7">
            <a:extLst>
              <a:ext uri="{FF2B5EF4-FFF2-40B4-BE49-F238E27FC236}">
                <a16:creationId xmlns:a16="http://schemas.microsoft.com/office/drawing/2014/main" id="{C23C1794-A569-4B4A-A9B9-58A1B61F7C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E6E1F1-2B51-46F1-A308-6C442274DE0D}"/>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5235268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8812404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6186082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923696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9492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0697647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838878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1771735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0420676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2449233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47156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9AE29-4E55-49E3-AC26-67F47B9543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33033-6ADD-4AAE-BB99-88506396B79D}"/>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4" name="Footer Placeholder 3">
            <a:extLst>
              <a:ext uri="{FF2B5EF4-FFF2-40B4-BE49-F238E27FC236}">
                <a16:creationId xmlns:a16="http://schemas.microsoft.com/office/drawing/2014/main" id="{EC9C1819-3C14-4E26-89A7-C18EAB270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4125CE-F80E-4897-81D4-30C238D3760E}"/>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34603388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529542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094415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0077875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4788813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552646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1561667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25338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241513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4904471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913146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8AE4F2-77B4-439D-B7DE-FCE71111D155}"/>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3" name="Footer Placeholder 2">
            <a:extLst>
              <a:ext uri="{FF2B5EF4-FFF2-40B4-BE49-F238E27FC236}">
                <a16:creationId xmlns:a16="http://schemas.microsoft.com/office/drawing/2014/main" id="{32E369C9-CB57-450F-BCEB-F9B3E6DF1D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06CAAA-1570-432B-A7BB-D465555962D0}"/>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212908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3768001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D4E7-5C41-4F88-96B7-D374DF955DDD}"/>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DC12CF7-FAFA-4B49-A93F-4E4AE73B56F8}"/>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FD390A-CD8B-40D8-B2A6-607351B2BB25}"/>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1BF19B-E043-42EA-9B53-6F99EA0402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558A10-1E35-4A89-A195-0E76801BD8FD}"/>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28708882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38AD-00FD-40DF-AAFF-4A232C9F8B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87FB68-20A3-4304-9389-63EB6FC84ABD}"/>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C1331856-1A08-4898-B5A3-C5271F5E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E4DC5-9138-4DDC-A9E3-AC9267207035}"/>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5372953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F957A-D73B-45D6-9AB2-5601198BA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C79224-2513-4F83-B3C0-635C87A948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D538F-38DF-4E4B-A965-149C7C264250}"/>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0270D565-93BC-4DF2-B636-A12CE680A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61F438-70B6-4B3D-8A93-FBE650F1698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11596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3D54E-F88B-4AC9-85C3-355847207725}"/>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3E5BCF-8F4A-4A32-BF43-DBAFA17D9E24}"/>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1637B3-47DA-4751-B7F1-3AF56CA820D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22BA25E1-B937-4B1B-9AA9-C46DA0C6C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3644CF-B459-4B64-B75C-7A95C0B1274B}"/>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693922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8C85C-79F2-4E7C-A4EF-501569F050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0F8051-172E-41D6-A732-FAD047C51687}"/>
              </a:ext>
            </a:extLst>
          </p:cNvPr>
          <p:cNvSpPr>
            <a:spLocks noGrp="1"/>
          </p:cNvSpPr>
          <p:nvPr>
            <p:ph sz="half" idx="1"/>
          </p:nvPr>
        </p:nvSpPr>
        <p:spPr>
          <a:xfrm>
            <a:off x="838200" y="1825625"/>
            <a:ext cx="51800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1995E3-9CA8-47B7-818D-5B4D0C1B2346}"/>
              </a:ext>
            </a:extLst>
          </p:cNvPr>
          <p:cNvSpPr>
            <a:spLocks noGrp="1"/>
          </p:cNvSpPr>
          <p:nvPr>
            <p:ph sz="half" idx="2"/>
          </p:nvPr>
        </p:nvSpPr>
        <p:spPr>
          <a:xfrm>
            <a:off x="6170613" y="1825625"/>
            <a:ext cx="518001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4774F2-9536-4CEA-BFAE-CD2C395A27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18AAE71D-B693-4CAD-B38F-4364095C9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575BAB-F94A-4096-BA67-F0FFFA1E2F0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3829012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FE8E-650F-4637-81DB-A10DC68D9058}"/>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B7DFD-1A76-43CF-A331-FE40C070B8D1}"/>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1BEB3D7-72A2-4A82-86A8-878602439C99}"/>
              </a:ext>
            </a:extLst>
          </p:cNvPr>
          <p:cNvSpPr>
            <a:spLocks noGrp="1"/>
          </p:cNvSpPr>
          <p:nvPr>
            <p:ph sz="half" idx="2"/>
          </p:nvPr>
        </p:nvSpPr>
        <p:spPr>
          <a:xfrm>
            <a:off x="839788" y="2505075"/>
            <a:ext cx="51562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3E335D-A72B-4B05-BAD7-048D73ABB62E}"/>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7B616F9-673A-4CEF-A815-2C05F6FC47B2}"/>
              </a:ext>
            </a:extLst>
          </p:cNvPr>
          <p:cNvSpPr>
            <a:spLocks noGrp="1"/>
          </p:cNvSpPr>
          <p:nvPr>
            <p:ph sz="quarter" idx="4"/>
          </p:nvPr>
        </p:nvSpPr>
        <p:spPr>
          <a:xfrm>
            <a:off x="6170613" y="2505075"/>
            <a:ext cx="518160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A851D2-70DF-45AE-9D87-A725EF4880C6}"/>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8" name="Footer Placeholder 7">
            <a:extLst>
              <a:ext uri="{FF2B5EF4-FFF2-40B4-BE49-F238E27FC236}">
                <a16:creationId xmlns:a16="http://schemas.microsoft.com/office/drawing/2014/main" id="{0213EECC-0F5A-48F1-97A8-328C0CD4E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1567C0-B014-453A-8528-1E95F5B506E2}"/>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858360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8249E-8606-4F8F-997E-7EFF7E6E07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333177-1ABF-421A-A8DB-08F4669EEA1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4" name="Footer Placeholder 3">
            <a:extLst>
              <a:ext uri="{FF2B5EF4-FFF2-40B4-BE49-F238E27FC236}">
                <a16:creationId xmlns:a16="http://schemas.microsoft.com/office/drawing/2014/main" id="{21F91D99-7E34-4AE2-8997-32E2A39DD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DAC35F-08B8-46B7-A340-D076DE3DBF2F}"/>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4221313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DDA69B-3446-44E7-9527-0FCDDC4F3C3E}"/>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3" name="Footer Placeholder 2">
            <a:extLst>
              <a:ext uri="{FF2B5EF4-FFF2-40B4-BE49-F238E27FC236}">
                <a16:creationId xmlns:a16="http://schemas.microsoft.com/office/drawing/2014/main" id="{78ED6B19-2EDF-4E17-9BF9-589A050B0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FFC80F-6F56-4C2A-9FFF-E24833750BA0}"/>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89935006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3917A-E1DF-4AFE-91DF-CE17CCA841F9}"/>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FE70B0-29E1-47AA-A3E4-851632943F29}"/>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1399FF-CEA8-43CA-B588-5D0CC59E8A8F}"/>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1478B16-A3F6-4E0E-BDC0-D2965D0476A9}"/>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6F69E09B-11B2-43A9-B7F0-37E84605C3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6CDF5A-DC80-43DA-A4A1-1FA572E534C7}"/>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641688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970DD-4AD4-49B5-884C-9CE79A95E2EC}"/>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121CC5-1A49-42C7-A2D3-0FA20FF2558B}"/>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A3D1D-7162-41D5-8A40-AFE3EA352E9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23CA60-0BA6-4525-BCE9-DF8F57722E6C}"/>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6" name="Footer Placeholder 5">
            <a:extLst>
              <a:ext uri="{FF2B5EF4-FFF2-40B4-BE49-F238E27FC236}">
                <a16:creationId xmlns:a16="http://schemas.microsoft.com/office/drawing/2014/main" id="{1925C3AC-C302-4576-BED7-6F3FDCA71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6F3424-C027-45C1-9693-71FD35D23271}"/>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65124108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69B0-C547-4792-91B5-5C257D84CC1A}"/>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5D5A0C-34AC-45D4-B0D4-C68D1C974050}"/>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DFA934-E452-4357-867F-1EDDF9863651}"/>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B6A209-0C9F-4F85-ABA9-BFF0579B1A44}"/>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6" name="Footer Placeholder 5">
            <a:extLst>
              <a:ext uri="{FF2B5EF4-FFF2-40B4-BE49-F238E27FC236}">
                <a16:creationId xmlns:a16="http://schemas.microsoft.com/office/drawing/2014/main" id="{EFEFCEEA-02A8-46BF-9DC7-84DEB9DCF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3C3CE4-182F-4D43-ACFA-83BB3D708A13}"/>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2761048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B1305-8AE6-4C79-96E9-772BF1CAF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65C946-4DEE-4C25-8078-AA49A808750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A0DEE-A5E3-4BBD-BE07-F2982F397422}"/>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26850B6-9CCA-419A-8673-57FB5B25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1AC8F-9C1A-4981-A317-4F2C265A7924}"/>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34828634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7CD9DF-9EC6-4EFC-864A-EC6E2B581E54}"/>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C11AE-F705-4E63-BC6B-AAF47BE8DE85}"/>
              </a:ext>
            </a:extLst>
          </p:cNvPr>
          <p:cNvSpPr>
            <a:spLocks noGrp="1"/>
          </p:cNvSpPr>
          <p:nvPr>
            <p:ph type="body" orient="vert" idx="1"/>
          </p:nvPr>
        </p:nvSpPr>
        <p:spPr>
          <a:xfrm>
            <a:off x="838200" y="365125"/>
            <a:ext cx="773271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ED240-D111-44BE-A153-608CE265D751}"/>
              </a:ext>
            </a:extLst>
          </p:cNvPr>
          <p:cNvSpPr>
            <a:spLocks noGrp="1"/>
          </p:cNvSpPr>
          <p:nvPr>
            <p:ph type="dt" sz="half" idx="10"/>
          </p:nvPr>
        </p:nvSpPr>
        <p:spPr/>
        <p:txBody>
          <a:body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AC32633A-42C8-4D7B-968E-DF56059F3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68EF-A589-4F2C-9A72-90037359065E}"/>
              </a:ext>
            </a:extLst>
          </p:cNvPr>
          <p:cNvSpPr>
            <a:spLocks noGrp="1"/>
          </p:cNvSpPr>
          <p:nvPr>
            <p:ph type="sldNum" sz="quarter" idx="12"/>
          </p:nvPr>
        </p:nvSpPr>
        <p:spPr/>
        <p:txBody>
          <a:bodyPr/>
          <a:lstStyle/>
          <a:p>
            <a:fld id="{8FFC220F-ECC5-47F0-81E5-BF9592E791E4}" type="slidenum">
              <a:rPr lang="en-US" smtClean="0"/>
              <a:t>‹#›</a:t>
            </a:fld>
            <a:endParaRPr lang="en-US"/>
          </a:p>
        </p:txBody>
      </p:sp>
    </p:spTree>
    <p:extLst>
      <p:ext uri="{BB962C8B-B14F-4D97-AF65-F5344CB8AC3E}">
        <p14:creationId xmlns:p14="http://schemas.microsoft.com/office/powerpoint/2010/main" val="1251535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CD25F-1631-44F9-94E1-47C02FA1A3DF}"/>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EA68B7-4CA6-45C5-B57E-0EF1D5CF3FD5}"/>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4C87E-49F8-4072-8675-CA41A0C89166}"/>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75E0D61-2E66-4812-B7AC-CAA60C5893F6}"/>
              </a:ext>
            </a:extLst>
          </p:cNvPr>
          <p:cNvSpPr>
            <a:spLocks noGrp="1"/>
          </p:cNvSpPr>
          <p:nvPr>
            <p:ph type="dt" sz="half" idx="10"/>
          </p:nvPr>
        </p:nvSpPr>
        <p:spPr/>
        <p:txBody>
          <a:bodyPr/>
          <a:lstStyle/>
          <a:p>
            <a:fld id="{8D0C7DC2-E380-451A-994F-5866373A400D}" type="datetimeFigureOut">
              <a:rPr lang="en-US" smtClean="0"/>
              <a:t>9/30/2020</a:t>
            </a:fld>
            <a:endParaRPr lang="en-US"/>
          </a:p>
        </p:txBody>
      </p:sp>
      <p:sp>
        <p:nvSpPr>
          <p:cNvPr id="6" name="Footer Placeholder 5">
            <a:extLst>
              <a:ext uri="{FF2B5EF4-FFF2-40B4-BE49-F238E27FC236}">
                <a16:creationId xmlns:a16="http://schemas.microsoft.com/office/drawing/2014/main" id="{0F84FE76-8100-400A-8D0F-AEDCBFDFC7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481CB-F880-4502-AE2D-88E2D5E63C38}"/>
              </a:ext>
            </a:extLst>
          </p:cNvPr>
          <p:cNvSpPr>
            <a:spLocks noGrp="1"/>
          </p:cNvSpPr>
          <p:nvPr>
            <p:ph type="sldNum" sz="quarter" idx="12"/>
          </p:nvPr>
        </p:nvSpPr>
        <p:spPr/>
        <p:txBody>
          <a:bodyPr/>
          <a:lstStyle/>
          <a:p>
            <a:fld id="{1150D2C5-2436-4882-908F-EC17B4AFAA39}" type="slidenum">
              <a:rPr lang="en-US" smtClean="0"/>
              <a:t>‹#›</a:t>
            </a:fld>
            <a:endParaRPr lang="en-US"/>
          </a:p>
        </p:txBody>
      </p:sp>
    </p:spTree>
    <p:extLst>
      <p:ext uri="{BB962C8B-B14F-4D97-AF65-F5344CB8AC3E}">
        <p14:creationId xmlns:p14="http://schemas.microsoft.com/office/powerpoint/2010/main" val="1794221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theme" Target="../theme/theme7.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2B9B6-E02C-402E-837E-77486D9EBAFC}"/>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9CFE4-707D-4886-9D21-B51CCBC79A21}"/>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9FF0CC-BD40-413C-B07B-C4E2488C15B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C7DC2-E380-451A-994F-5866373A400D}" type="datetimeFigureOut">
              <a:rPr lang="en-US" smtClean="0"/>
              <a:t>9/30/2020</a:t>
            </a:fld>
            <a:endParaRPr lang="en-US"/>
          </a:p>
        </p:txBody>
      </p:sp>
      <p:sp>
        <p:nvSpPr>
          <p:cNvPr id="5" name="Footer Placeholder 4">
            <a:extLst>
              <a:ext uri="{FF2B5EF4-FFF2-40B4-BE49-F238E27FC236}">
                <a16:creationId xmlns:a16="http://schemas.microsoft.com/office/drawing/2014/main" id="{07D3B96B-B019-4DE3-B638-814F0ACDA5A2}"/>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534828-2274-44CD-B7AB-6E42E3F5250A}"/>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0D2C5-2436-4882-908F-EC17B4AFAA39}" type="slidenum">
              <a:rPr lang="en-US" smtClean="0"/>
              <a:t>‹#›</a:t>
            </a:fld>
            <a:endParaRPr lang="en-US"/>
          </a:p>
        </p:txBody>
      </p:sp>
      <p:pic>
        <p:nvPicPr>
          <p:cNvPr id="8" name="Picture 7">
            <a:extLst>
              <a:ext uri="{FF2B5EF4-FFF2-40B4-BE49-F238E27FC236}">
                <a16:creationId xmlns:a16="http://schemas.microsoft.com/office/drawing/2014/main" id="{FB5708BE-038E-4FA3-ADDB-C0CFE5DE657D}"/>
              </a:ext>
            </a:extLst>
          </p:cNvPr>
          <p:cNvPicPr>
            <a:picLocks noChangeAspect="1"/>
          </p:cNvPicPr>
          <p:nvPr userDrawn="1"/>
        </p:nvPicPr>
        <p:blipFill>
          <a:blip r:embed="rId13"/>
          <a:stretch>
            <a:fillRect/>
          </a:stretch>
        </p:blipFill>
        <p:spPr>
          <a:xfrm>
            <a:off x="0" y="226"/>
            <a:ext cx="12188825" cy="6857547"/>
          </a:xfrm>
          <a:prstGeom prst="rect">
            <a:avLst/>
          </a:prstGeom>
        </p:spPr>
      </p:pic>
    </p:spTree>
    <p:extLst>
      <p:ext uri="{BB962C8B-B14F-4D97-AF65-F5344CB8AC3E}">
        <p14:creationId xmlns:p14="http://schemas.microsoft.com/office/powerpoint/2010/main" val="97313464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E57C5-2E51-4EFF-BF2E-EC161391B84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25978D-652B-4673-9A77-220AD5BD49A8}"/>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B9448-AB12-447C-AF73-E523A74597B3}"/>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D6A987-808D-42ED-B284-A42A40BECF4D}" type="datetimeFigureOut">
              <a:rPr lang="en-US" smtClean="0"/>
              <a:t>9/30/2020</a:t>
            </a:fld>
            <a:endParaRPr lang="en-US"/>
          </a:p>
        </p:txBody>
      </p:sp>
      <p:sp>
        <p:nvSpPr>
          <p:cNvPr id="5" name="Footer Placeholder 4">
            <a:extLst>
              <a:ext uri="{FF2B5EF4-FFF2-40B4-BE49-F238E27FC236}">
                <a16:creationId xmlns:a16="http://schemas.microsoft.com/office/drawing/2014/main" id="{90A47F7E-3692-4D52-A403-A0BE646F1CCD}"/>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0FAE76-50B4-4857-ACC9-054FCC5D2BCB}"/>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42695-A1D3-45E7-B9F8-14F5B5FD669C}" type="slidenum">
              <a:rPr lang="en-US" smtClean="0"/>
              <a:t>‹#›</a:t>
            </a:fld>
            <a:endParaRPr lang="en-US"/>
          </a:p>
        </p:txBody>
      </p:sp>
      <p:pic>
        <p:nvPicPr>
          <p:cNvPr id="8" name="Picture 7">
            <a:extLst>
              <a:ext uri="{FF2B5EF4-FFF2-40B4-BE49-F238E27FC236}">
                <a16:creationId xmlns:a16="http://schemas.microsoft.com/office/drawing/2014/main" id="{E9BF459F-1E7C-47CE-AB20-F4511FFC76D2}"/>
              </a:ext>
            </a:extLst>
          </p:cNvPr>
          <p:cNvPicPr>
            <a:picLocks noChangeAspect="1"/>
          </p:cNvPicPr>
          <p:nvPr userDrawn="1"/>
        </p:nvPicPr>
        <p:blipFill>
          <a:blip r:embed="rId13"/>
          <a:stretch>
            <a:fillRect/>
          </a:stretch>
        </p:blipFill>
        <p:spPr>
          <a:xfrm>
            <a:off x="0" y="131"/>
            <a:ext cx="12188825" cy="6857738"/>
          </a:xfrm>
          <a:prstGeom prst="rect">
            <a:avLst/>
          </a:prstGeom>
        </p:spPr>
      </p:pic>
    </p:spTree>
    <p:extLst>
      <p:ext uri="{BB962C8B-B14F-4D97-AF65-F5344CB8AC3E}">
        <p14:creationId xmlns:p14="http://schemas.microsoft.com/office/powerpoint/2010/main" val="37641202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8" name="Picture 7">
            <a:extLst>
              <a:ext uri="{FF2B5EF4-FFF2-40B4-BE49-F238E27FC236}">
                <a16:creationId xmlns:a16="http://schemas.microsoft.com/office/drawing/2014/main" id="{1C2B6301-AC32-465B-B130-3F921E8BF3B7}"/>
              </a:ext>
            </a:extLst>
          </p:cNvPr>
          <p:cNvPicPr>
            <a:picLocks noChangeAspect="1"/>
          </p:cNvPicPr>
          <p:nvPr userDrawn="1"/>
        </p:nvPicPr>
        <p:blipFill>
          <a:blip r:embed="rId14"/>
          <a:stretch>
            <a:fillRect/>
          </a:stretch>
        </p:blipFill>
        <p:spPr>
          <a:xfrm>
            <a:off x="0" y="560"/>
            <a:ext cx="12188825" cy="6856880"/>
          </a:xfrm>
          <a:prstGeom prst="rect">
            <a:avLst/>
          </a:prstGeom>
        </p:spPr>
      </p:pic>
    </p:spTree>
    <p:extLst>
      <p:ext uri="{BB962C8B-B14F-4D97-AF65-F5344CB8AC3E}">
        <p14:creationId xmlns:p14="http://schemas.microsoft.com/office/powerpoint/2010/main" val="1470421629"/>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9" name="Picture 8">
            <a:extLst>
              <a:ext uri="{FF2B5EF4-FFF2-40B4-BE49-F238E27FC236}">
                <a16:creationId xmlns:a16="http://schemas.microsoft.com/office/drawing/2014/main" id="{B152437D-C832-4C7D-9D00-35AFAA6A962D}"/>
              </a:ext>
            </a:extLst>
          </p:cNvPr>
          <p:cNvPicPr>
            <a:picLocks noChangeAspect="1"/>
          </p:cNvPicPr>
          <p:nvPr userDrawn="1"/>
        </p:nvPicPr>
        <p:blipFill>
          <a:blip r:embed="rId14"/>
          <a:stretch>
            <a:fillRect/>
          </a:stretch>
        </p:blipFill>
        <p:spPr>
          <a:xfrm>
            <a:off x="0" y="560"/>
            <a:ext cx="12188825" cy="6856880"/>
          </a:xfrm>
          <a:prstGeom prst="rect">
            <a:avLst/>
          </a:prstGeom>
        </p:spPr>
      </p:pic>
    </p:spTree>
    <p:extLst>
      <p:ext uri="{BB962C8B-B14F-4D97-AF65-F5344CB8AC3E}">
        <p14:creationId xmlns:p14="http://schemas.microsoft.com/office/powerpoint/2010/main" val="37041428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8" name="Picture 7">
            <a:extLst>
              <a:ext uri="{FF2B5EF4-FFF2-40B4-BE49-F238E27FC236}">
                <a16:creationId xmlns:a16="http://schemas.microsoft.com/office/drawing/2014/main" id="{D434E6A3-A696-480B-96C3-310D39AC25D4}"/>
              </a:ext>
            </a:extLst>
          </p:cNvPr>
          <p:cNvPicPr>
            <a:picLocks noChangeAspect="1"/>
          </p:cNvPicPr>
          <p:nvPr userDrawn="1"/>
        </p:nvPicPr>
        <p:blipFill>
          <a:blip r:embed="rId14"/>
          <a:stretch>
            <a:fillRect/>
          </a:stretch>
        </p:blipFill>
        <p:spPr>
          <a:xfrm>
            <a:off x="0" y="131"/>
            <a:ext cx="12188825" cy="6857738"/>
          </a:xfrm>
          <a:prstGeom prst="rect">
            <a:avLst/>
          </a:prstGeom>
        </p:spPr>
      </p:pic>
    </p:spTree>
    <p:extLst>
      <p:ext uri="{BB962C8B-B14F-4D97-AF65-F5344CB8AC3E}">
        <p14:creationId xmlns:p14="http://schemas.microsoft.com/office/powerpoint/2010/main" val="37164021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pic>
        <p:nvPicPr>
          <p:cNvPr id="9" name="Picture 8">
            <a:extLst>
              <a:ext uri="{FF2B5EF4-FFF2-40B4-BE49-F238E27FC236}">
                <a16:creationId xmlns:a16="http://schemas.microsoft.com/office/drawing/2014/main" id="{12F0A6C4-F395-4C49-8D57-7AEF83F3923A}"/>
              </a:ext>
            </a:extLst>
          </p:cNvPr>
          <p:cNvPicPr>
            <a:picLocks noChangeAspect="1"/>
          </p:cNvPicPr>
          <p:nvPr userDrawn="1"/>
        </p:nvPicPr>
        <p:blipFill>
          <a:blip r:embed="rId14"/>
          <a:stretch>
            <a:fillRect/>
          </a:stretch>
        </p:blipFill>
        <p:spPr>
          <a:xfrm>
            <a:off x="0" y="131"/>
            <a:ext cx="12188825" cy="6857738"/>
          </a:xfrm>
          <a:prstGeom prst="rect">
            <a:avLst/>
          </a:prstGeom>
        </p:spPr>
      </p:pic>
    </p:spTree>
    <p:extLst>
      <p:ext uri="{BB962C8B-B14F-4D97-AF65-F5344CB8AC3E}">
        <p14:creationId xmlns:p14="http://schemas.microsoft.com/office/powerpoint/2010/main" val="29178738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EDCEEA-B881-464C-BAB2-70BA65911889}"/>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AF52D-86B4-40BB-9CE3-DF49A2D341D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A67B87-42EC-4B7C-B9D1-C6DF63707F0F}"/>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0D3698-3BEC-4ACA-AF08-353F234EC7C0}" type="datetimeFigureOut">
              <a:rPr lang="en-US" smtClean="0"/>
              <a:t>9/30/2020</a:t>
            </a:fld>
            <a:endParaRPr lang="en-US"/>
          </a:p>
        </p:txBody>
      </p:sp>
      <p:sp>
        <p:nvSpPr>
          <p:cNvPr id="5" name="Footer Placeholder 4">
            <a:extLst>
              <a:ext uri="{FF2B5EF4-FFF2-40B4-BE49-F238E27FC236}">
                <a16:creationId xmlns:a16="http://schemas.microsoft.com/office/drawing/2014/main" id="{F1EF064F-8F48-4643-B7EB-BC64AA795244}"/>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AD04F4-34B6-417D-899D-75C9C205EA0D}"/>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C220F-ECC5-47F0-81E5-BF9592E791E4}" type="slidenum">
              <a:rPr lang="en-US" smtClean="0"/>
              <a:t>‹#›</a:t>
            </a:fld>
            <a:endParaRPr lang="en-US"/>
          </a:p>
        </p:txBody>
      </p:sp>
    </p:spTree>
    <p:extLst>
      <p:ext uri="{BB962C8B-B14F-4D97-AF65-F5344CB8AC3E}">
        <p14:creationId xmlns:p14="http://schemas.microsoft.com/office/powerpoint/2010/main" val="20895086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1.xml"/></Relationships>
</file>

<file path=ppt/slides/_rels/slide10.xml.rels><?xml version="1.0" encoding="UTF-8" standalone="yes"?>
<Relationships xmlns="http://schemas.openxmlformats.org/package/2006/relationships"><Relationship Id="rId2" Type="http://schemas.openxmlformats.org/officeDocument/2006/relationships/hyperlink" Target="Video/Firmware%20Upgrade.mp4" TargetMode="Externa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2" Type="http://schemas.openxmlformats.org/officeDocument/2006/relationships/hyperlink" Target="Video/Second%20Field.mp4" TargetMode="Externa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hyperlink" Target="Video/Bulk%20Command.mp4" TargetMode="Externa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hyperlink" Target="Video/Secure%20Command.mp4" TargetMode="Externa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elid.com/support/tiki-download_wiki_attachment.php?attId=1765&amp;download=y" TargetMode="External"/><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hyperlink" Target="Video/Email%20Alert.mp4" TargetMode="Externa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hyperlink" Target="http://128.100.7.99/" TargetMode="External"/><Relationship Id="rId2" Type="http://schemas.openxmlformats.org/officeDocument/2006/relationships/hyperlink" Target="http://serverip/" TargetMode="External"/><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2" Type="http://schemas.openxmlformats.org/officeDocument/2006/relationships/hyperlink" Target="Video/Web%20Server.mp4" TargetMode="External"/><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hyperlink" Target="http://www.elid.com/support/tiki-download_file.php?fileId=389" TargetMode="External"/><Relationship Id="rId2" Type="http://schemas.openxmlformats.org/officeDocument/2006/relationships/hyperlink" Target="http://www.elid.com/support/tiki-index.php?page=WinPro+SQL-based+Access+Manager" TargetMode="Externa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lid.com/support/tiki-download_wiki_attachment.php?attId=1764&amp;download=y" TargetMode="External"/><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hyperlink" Target="Video/CCTV.mp4" TargetMode="External"/><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2" Type="http://schemas.openxmlformats.org/officeDocument/2006/relationships/hyperlink" Target="http://www.elid.com/" TargetMode="External"/><Relationship Id="rId1" Type="http://schemas.openxmlformats.org/officeDocument/2006/relationships/slideLayout" Target="../slideLayouts/slideLayout7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07AA8548-33F8-4D9D-94B4-7FB56553D972}"/>
              </a:ext>
            </a:extLst>
          </p:cNvPr>
          <p:cNvSpPr>
            <a:spLocks noGrp="1"/>
          </p:cNvSpPr>
          <p:nvPr>
            <p:ph type="ctrTitle"/>
          </p:nvPr>
        </p:nvSpPr>
        <p:spPr/>
        <p:txBody>
          <a:bodyPr/>
          <a:lstStyle/>
          <a:p>
            <a:endParaRPr lang="en-MY"/>
          </a:p>
        </p:txBody>
      </p:sp>
      <p:sp useBgFill="1">
        <p:nvSpPr>
          <p:cNvPr id="17" name="Rectangle 16">
            <a:extLst>
              <a:ext uri="{FF2B5EF4-FFF2-40B4-BE49-F238E27FC236}">
                <a16:creationId xmlns:a16="http://schemas.microsoft.com/office/drawing/2014/main" id="{47ED641E-E24E-41FF-B659-AE626226A7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group of people posing for a photo&#10;&#10;Description automatically generated">
            <a:extLst>
              <a:ext uri="{FF2B5EF4-FFF2-40B4-BE49-F238E27FC236}">
                <a16:creationId xmlns:a16="http://schemas.microsoft.com/office/drawing/2014/main" id="{F9454565-3FE5-442C-A7A3-E24EE75C5C48}"/>
              </a:ext>
            </a:extLst>
          </p:cNvPr>
          <p:cNvPicPr>
            <a:picLocks noChangeAspect="1"/>
          </p:cNvPicPr>
          <p:nvPr/>
        </p:nvPicPr>
        <p:blipFill rotWithShape="1">
          <a:blip r:embed="rId2" cstate="print">
            <a:alphaModFix amt="45000"/>
            <a:extLst>
              <a:ext uri="{28A0092B-C50C-407E-A947-70E740481C1C}">
                <a14:useLocalDpi xmlns:a14="http://schemas.microsoft.com/office/drawing/2010/main" val="0"/>
              </a:ext>
            </a:extLst>
          </a:blip>
          <a:srcRect t="10705" b="5025"/>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0AFFC1A3-420C-4468-BA98-699241C138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0" name="Title 1">
            <a:extLst>
              <a:ext uri="{FF2B5EF4-FFF2-40B4-BE49-F238E27FC236}">
                <a16:creationId xmlns:a16="http://schemas.microsoft.com/office/drawing/2014/main" id="{E99F30EC-CE12-4E6F-8A45-F283507E27EE}"/>
              </a:ext>
            </a:extLst>
          </p:cNvPr>
          <p:cNvSpPr txBox="1">
            <a:spLocks/>
          </p:cNvSpPr>
          <p:nvPr/>
        </p:nvSpPr>
        <p:spPr>
          <a:xfrm>
            <a:off x="1769532" y="1636641"/>
            <a:ext cx="8652938" cy="285719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MY" sz="5000" b="1" dirty="0"/>
              <a:t>ELID Product Technical Training</a:t>
            </a:r>
            <a:br>
              <a:rPr lang="en-MY" sz="5000" dirty="0"/>
            </a:br>
            <a:r>
              <a:rPr lang="en-MY" sz="5000" b="1" dirty="0">
                <a:solidFill>
                  <a:schemeClr val="accent2">
                    <a:lumMod val="75000"/>
                  </a:schemeClr>
                </a:solidFill>
              </a:rPr>
              <a:t>EL2306D &amp; </a:t>
            </a:r>
            <a:r>
              <a:rPr lang="en-MY" sz="5000" b="1" dirty="0" err="1">
                <a:solidFill>
                  <a:schemeClr val="accent2">
                    <a:lumMod val="75000"/>
                  </a:schemeClr>
                </a:solidFill>
              </a:rPr>
              <a:t>WinPro</a:t>
            </a:r>
            <a:r>
              <a:rPr lang="en-MY" sz="5000" b="1" dirty="0">
                <a:solidFill>
                  <a:schemeClr val="accent2">
                    <a:lumMod val="75000"/>
                  </a:schemeClr>
                </a:solidFill>
              </a:rPr>
              <a:t> Advanced New features</a:t>
            </a:r>
            <a:br>
              <a:rPr lang="en-MY" sz="5000" b="1" dirty="0"/>
            </a:br>
            <a:r>
              <a:rPr lang="en-MY" sz="5000" b="1" dirty="0"/>
              <a:t>SESSION 3</a:t>
            </a:r>
          </a:p>
        </p:txBody>
      </p:sp>
      <p:sp>
        <p:nvSpPr>
          <p:cNvPr id="21" name="Subtitle 2">
            <a:extLst>
              <a:ext uri="{FF2B5EF4-FFF2-40B4-BE49-F238E27FC236}">
                <a16:creationId xmlns:a16="http://schemas.microsoft.com/office/drawing/2014/main" id="{112AB184-E71C-4969-98EF-157FE595F55C}"/>
              </a:ext>
            </a:extLst>
          </p:cNvPr>
          <p:cNvSpPr>
            <a:spLocks noGrp="1"/>
          </p:cNvSpPr>
          <p:nvPr>
            <p:ph type="subTitle" idx="1"/>
          </p:nvPr>
        </p:nvSpPr>
        <p:spPr>
          <a:xfrm>
            <a:off x="1769532" y="4449190"/>
            <a:ext cx="8655200" cy="457201"/>
          </a:xfrm>
        </p:spPr>
        <p:txBody>
          <a:bodyPr>
            <a:noAutofit/>
          </a:bodyPr>
          <a:lstStyle/>
          <a:p>
            <a:r>
              <a:rPr lang="en-MY" sz="2000" dirty="0"/>
              <a:t>ADILAH</a:t>
            </a:r>
          </a:p>
          <a:p>
            <a:r>
              <a:rPr lang="en-MY" sz="2000" dirty="0"/>
              <a:t>ELID DPD</a:t>
            </a:r>
          </a:p>
        </p:txBody>
      </p:sp>
      <p:sp>
        <p:nvSpPr>
          <p:cNvPr id="22" name="Rectangle 21">
            <a:extLst>
              <a:ext uri="{FF2B5EF4-FFF2-40B4-BE49-F238E27FC236}">
                <a16:creationId xmlns:a16="http://schemas.microsoft.com/office/drawing/2014/main" id="{5F017FA2-366D-4D51-829C-0D62AA1434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3544650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Firmware Upgrade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7730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EL2306D + </a:t>
            </a:r>
            <a:r>
              <a:rPr lang="en-MY" b="1" dirty="0" err="1">
                <a:latin typeface="Andalus" panose="02020603050405020304" pitchFamily="18" charset="-78"/>
                <a:cs typeface="Andalus" panose="02020603050405020304" pitchFamily="18" charset="-78"/>
              </a:rPr>
              <a:t>WinPro</a:t>
            </a:r>
            <a:r>
              <a:rPr lang="en-MY" b="1" dirty="0">
                <a:latin typeface="Andalus" panose="02020603050405020304" pitchFamily="18" charset="-78"/>
                <a:cs typeface="Andalus" panose="02020603050405020304" pitchFamily="18" charset="-78"/>
              </a:rPr>
              <a:t> New Features</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838200" y="1690688"/>
            <a:ext cx="10512425" cy="4941887"/>
          </a:xfrm>
        </p:spPr>
        <p:txBody>
          <a:bodyPr>
            <a:normAutofit/>
          </a:bodyPr>
          <a:lstStyle/>
          <a:p>
            <a:pPr lvl="1">
              <a:lnSpc>
                <a:spcPct val="150000"/>
              </a:lnSpc>
            </a:pPr>
            <a:r>
              <a:rPr lang="en-MY" sz="4000" dirty="0"/>
              <a:t>Second fields</a:t>
            </a:r>
          </a:p>
          <a:p>
            <a:pPr lvl="1">
              <a:lnSpc>
                <a:spcPct val="150000"/>
              </a:lnSpc>
            </a:pPr>
            <a:r>
              <a:rPr lang="en-MY" sz="4000" dirty="0"/>
              <a:t>Bulk Command</a:t>
            </a:r>
          </a:p>
          <a:p>
            <a:pPr lvl="1">
              <a:lnSpc>
                <a:spcPct val="150000"/>
              </a:lnSpc>
            </a:pPr>
            <a:r>
              <a:rPr lang="en-MY" sz="4000" dirty="0"/>
              <a:t>Security Command</a:t>
            </a:r>
          </a:p>
        </p:txBody>
      </p:sp>
    </p:spTree>
    <p:extLst>
      <p:ext uri="{BB962C8B-B14F-4D97-AF65-F5344CB8AC3E}">
        <p14:creationId xmlns:p14="http://schemas.microsoft.com/office/powerpoint/2010/main" val="63086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Second Fields</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600200"/>
            <a:ext cx="11201400" cy="22860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dk1"/>
              </a:buClr>
              <a:buSzPct val="80000"/>
              <a:buNone/>
            </a:pPr>
            <a:r>
              <a:rPr lang="en-MY" dirty="0">
                <a:latin typeface="Times New Roman" panose="02020603050405020304" pitchFamily="18" charset="0"/>
                <a:ea typeface="Titillium Web"/>
                <a:cs typeface="Times New Roman" panose="02020603050405020304" pitchFamily="18" charset="0"/>
                <a:sym typeface="Titillium Web"/>
              </a:rPr>
              <a:t>New firmware and software which records seconds in transaction log.</a:t>
            </a:r>
            <a:endParaRPr lang="en-MY" sz="2400" dirty="0">
              <a:solidFill>
                <a:srgbClr val="FF0000"/>
              </a:solidFill>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r>
              <a:rPr lang="en-MY" sz="2400" b="1" dirty="0">
                <a:latin typeface="Times New Roman" panose="02020603050405020304" pitchFamily="18" charset="0"/>
                <a:ea typeface="Titillium Web"/>
                <a:cs typeface="Times New Roman" panose="02020603050405020304" pitchFamily="18" charset="0"/>
                <a:sym typeface="Titillium Web"/>
              </a:rPr>
              <a:t>Firmware of EL2306 &amp; EL2305 – V3101 onwards</a:t>
            </a:r>
          </a:p>
          <a:p>
            <a:pPr marL="0" indent="0">
              <a:lnSpc>
                <a:spcPct val="100000"/>
              </a:lnSpc>
              <a:buClr>
                <a:schemeClr val="dk1"/>
              </a:buClr>
              <a:buSzPct val="80000"/>
              <a:buNone/>
            </a:pPr>
            <a:r>
              <a:rPr lang="en-MY" b="1" dirty="0">
                <a:latin typeface="Times New Roman" panose="02020603050405020304" pitchFamily="18" charset="0"/>
                <a:ea typeface="Titillium Web"/>
                <a:cs typeface="Times New Roman" panose="02020603050405020304" pitchFamily="18" charset="0"/>
                <a:sym typeface="Titillium Web"/>
              </a:rPr>
              <a:t>     </a:t>
            </a:r>
            <a:r>
              <a:rPr lang="en-MY" sz="2000" dirty="0">
                <a:latin typeface="Times New Roman" panose="02020603050405020304" pitchFamily="18" charset="0"/>
                <a:ea typeface="Titillium Web"/>
                <a:cs typeface="Times New Roman" panose="02020603050405020304" pitchFamily="18" charset="0"/>
                <a:sym typeface="Titillium Web"/>
              </a:rPr>
              <a:t>User menu &gt; Trans menu &gt; Se-</a:t>
            </a:r>
            <a:r>
              <a:rPr lang="en-MY" sz="2000" dirty="0" err="1">
                <a:latin typeface="Times New Roman" panose="02020603050405020304" pitchFamily="18" charset="0"/>
                <a:ea typeface="Titillium Web"/>
                <a:cs typeface="Times New Roman" panose="02020603050405020304" pitchFamily="18" charset="0"/>
                <a:sym typeface="Titillium Web"/>
              </a:rPr>
              <a:t>cond</a:t>
            </a:r>
            <a:r>
              <a:rPr lang="en-MY" sz="2000" dirty="0">
                <a:latin typeface="Times New Roman" panose="02020603050405020304" pitchFamily="18" charset="0"/>
                <a:ea typeface="Titillium Web"/>
                <a:cs typeface="Times New Roman" panose="02020603050405020304" pitchFamily="18" charset="0"/>
                <a:sym typeface="Titillium Web"/>
              </a:rPr>
              <a:t> &gt; Yes (to enable)</a:t>
            </a:r>
            <a:endParaRPr lang="en-MY" sz="2400" dirty="0">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r>
              <a:rPr lang="en-MY" sz="2400" b="1" dirty="0" err="1">
                <a:latin typeface="Times New Roman" panose="02020603050405020304" pitchFamily="18" charset="0"/>
                <a:ea typeface="Titillium Web"/>
                <a:cs typeface="Times New Roman" panose="02020603050405020304" pitchFamily="18" charset="0"/>
                <a:sym typeface="Titillium Web"/>
              </a:rPr>
              <a:t>WinPro</a:t>
            </a:r>
            <a:r>
              <a:rPr lang="en-MY" sz="2400" b="1" dirty="0">
                <a:latin typeface="Times New Roman" panose="02020603050405020304" pitchFamily="18" charset="0"/>
                <a:ea typeface="Titillium Web"/>
                <a:cs typeface="Times New Roman" panose="02020603050405020304" pitchFamily="18" charset="0"/>
                <a:sym typeface="Titillium Web"/>
              </a:rPr>
              <a:t> version 2.1.2.26</a:t>
            </a:r>
          </a:p>
          <a:p>
            <a:pPr marL="0" indent="0">
              <a:buNone/>
            </a:pPr>
            <a:r>
              <a:rPr lang="en-MY" sz="2400" dirty="0"/>
              <a:t>          </a:t>
            </a:r>
            <a:endParaRPr lang="en-MY" sz="2000" dirty="0">
              <a:latin typeface="Times New Roman" panose="02020603050405020304" pitchFamily="18" charset="0"/>
              <a:cs typeface="Times New Roman" panose="02020603050405020304" pitchFamily="18" charset="0"/>
            </a:endParaRPr>
          </a:p>
          <a:p>
            <a:pPr marL="0" indent="0">
              <a:lnSpc>
                <a:spcPct val="100000"/>
              </a:lnSpc>
              <a:buClr>
                <a:schemeClr val="dk1"/>
              </a:buClr>
              <a:buSzPct val="80000"/>
              <a:buNone/>
            </a:pPr>
            <a:endParaRPr lang="en-MY" b="1" dirty="0">
              <a:latin typeface="Times New Roman" panose="02020603050405020304" pitchFamily="18" charset="0"/>
              <a:ea typeface="Titillium Web"/>
              <a:cs typeface="Times New Roman" panose="02020603050405020304" pitchFamily="18" charset="0"/>
              <a:sym typeface="Titillium Web"/>
            </a:endParaRPr>
          </a:p>
          <a:p>
            <a:pPr indent="-457200">
              <a:lnSpc>
                <a:spcPct val="200000"/>
              </a:lnSpc>
              <a:buClr>
                <a:schemeClr val="dk1"/>
              </a:buClr>
              <a:buSzPct val="80000"/>
              <a:buFont typeface="Wingdings" panose="05000000000000000000" pitchFamily="2" charset="2"/>
              <a:buChar char="q"/>
            </a:pPr>
            <a:endParaRPr lang="en-MY" sz="2800" b="1" dirty="0">
              <a:latin typeface="Times New Roman" panose="02020603050405020304" pitchFamily="18" charset="0"/>
              <a:ea typeface="Titillium Web"/>
              <a:cs typeface="Times New Roman" panose="02020603050405020304" pitchFamily="18" charset="0"/>
              <a:sym typeface="Titillium Web"/>
            </a:endParaRPr>
          </a:p>
        </p:txBody>
      </p:sp>
      <p:sp>
        <p:nvSpPr>
          <p:cNvPr id="13" name="TextBox 12">
            <a:extLst>
              <a:ext uri="{FF2B5EF4-FFF2-40B4-BE49-F238E27FC236}">
                <a16:creationId xmlns:a16="http://schemas.microsoft.com/office/drawing/2014/main" id="{90DF8419-E422-4B49-81A2-48DDD1CB3D89}"/>
              </a:ext>
            </a:extLst>
          </p:cNvPr>
          <p:cNvSpPr txBox="1"/>
          <p:nvPr/>
        </p:nvSpPr>
        <p:spPr>
          <a:xfrm>
            <a:off x="1101498" y="4794140"/>
            <a:ext cx="3422091" cy="1323439"/>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Edit </a:t>
            </a:r>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\Edotpro.ini &amp; </a:t>
            </a:r>
          </a:p>
          <a:p>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\Server\Edotpro.ini, set:</a:t>
            </a:r>
          </a:p>
          <a:p>
            <a:endParaRPr lang="en-MY" sz="2000" dirty="0">
              <a:latin typeface="Times New Roman" panose="02020603050405020304" pitchFamily="18" charset="0"/>
              <a:cs typeface="Times New Roman" panose="02020603050405020304" pitchFamily="18" charset="0"/>
            </a:endParaRPr>
          </a:p>
          <a:p>
            <a:pPr lvl="1"/>
            <a:r>
              <a:rPr lang="en-MY" sz="2000" dirty="0">
                <a:latin typeface="Times New Roman" panose="02020603050405020304" pitchFamily="18" charset="0"/>
                <a:cs typeface="Times New Roman" panose="02020603050405020304" pitchFamily="18" charset="0"/>
              </a:rPr>
              <a:t>    </a:t>
            </a:r>
            <a:endParaRPr lang="en-MY" dirty="0"/>
          </a:p>
        </p:txBody>
      </p:sp>
      <p:sp>
        <p:nvSpPr>
          <p:cNvPr id="14" name="TextBox 13">
            <a:extLst>
              <a:ext uri="{FF2B5EF4-FFF2-40B4-BE49-F238E27FC236}">
                <a16:creationId xmlns:a16="http://schemas.microsoft.com/office/drawing/2014/main" id="{005614D7-1E42-4B05-9FC7-CF3752BE0713}"/>
              </a:ext>
            </a:extLst>
          </p:cNvPr>
          <p:cNvSpPr txBox="1"/>
          <p:nvPr/>
        </p:nvSpPr>
        <p:spPr>
          <a:xfrm>
            <a:off x="4341812" y="3718679"/>
            <a:ext cx="2861681" cy="2215991"/>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        [Access Report]</a:t>
            </a:r>
          </a:p>
          <a:p>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TranHHMMSS</a:t>
            </a:r>
            <a:r>
              <a:rPr lang="en-MY" sz="2000" dirty="0">
                <a:latin typeface="Times New Roman" panose="02020603050405020304" pitchFamily="18" charset="0"/>
                <a:cs typeface="Times New Roman" panose="02020603050405020304" pitchFamily="18" charset="0"/>
              </a:rPr>
              <a:t>=1</a:t>
            </a:r>
          </a:p>
          <a:p>
            <a:r>
              <a:rPr lang="en-MY" sz="2000" dirty="0">
                <a:latin typeface="Times New Roman" panose="02020603050405020304" pitchFamily="18" charset="0"/>
                <a:cs typeface="Times New Roman" panose="02020603050405020304" pitchFamily="18" charset="0"/>
              </a:rPr>
              <a:t> </a:t>
            </a:r>
          </a:p>
          <a:p>
            <a:pPr lvl="1"/>
            <a:r>
              <a:rPr lang="en-MY" sz="2000" dirty="0">
                <a:latin typeface="Times New Roman" panose="02020603050405020304" pitchFamily="18" charset="0"/>
                <a:cs typeface="Times New Roman" panose="02020603050405020304" pitchFamily="18" charset="0"/>
              </a:rPr>
              <a:t> [Options]</a:t>
            </a:r>
          </a:p>
          <a:p>
            <a:pPr lvl="1"/>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LowLevelSettings</a:t>
            </a:r>
            <a:r>
              <a:rPr lang="en-MY" sz="2000" dirty="0">
                <a:latin typeface="Times New Roman" panose="02020603050405020304" pitchFamily="18" charset="0"/>
                <a:cs typeface="Times New Roman" panose="02020603050405020304" pitchFamily="18" charset="0"/>
              </a:rPr>
              <a:t>=1</a:t>
            </a:r>
          </a:p>
          <a:p>
            <a:pPr lvl="1"/>
            <a:endParaRPr lang="en-MY" sz="2000" dirty="0">
              <a:latin typeface="Times New Roman" panose="02020603050405020304" pitchFamily="18" charset="0"/>
              <a:cs typeface="Times New Roman" panose="02020603050405020304" pitchFamily="18" charset="0"/>
            </a:endParaRPr>
          </a:p>
          <a:p>
            <a:endParaRPr lang="en-MY" dirty="0"/>
          </a:p>
        </p:txBody>
      </p:sp>
      <p:sp>
        <p:nvSpPr>
          <p:cNvPr id="15" name="TextBox 14">
            <a:extLst>
              <a:ext uri="{FF2B5EF4-FFF2-40B4-BE49-F238E27FC236}">
                <a16:creationId xmlns:a16="http://schemas.microsoft.com/office/drawing/2014/main" id="{41C17880-E56A-4239-8523-B479DFEEE6DC}"/>
              </a:ext>
            </a:extLst>
          </p:cNvPr>
          <p:cNvSpPr txBox="1"/>
          <p:nvPr/>
        </p:nvSpPr>
        <p:spPr>
          <a:xfrm>
            <a:off x="4189412" y="5537063"/>
            <a:ext cx="5024132" cy="1292662"/>
          </a:xfrm>
          <a:prstGeom prst="rect">
            <a:avLst/>
          </a:prstGeom>
          <a:noFill/>
        </p:spPr>
        <p:txBody>
          <a:bodyPr wrap="none" rtlCol="0">
            <a:spAutoFit/>
          </a:bodyPr>
          <a:lstStyle/>
          <a:p>
            <a:pPr lvl="1"/>
            <a:r>
              <a:rPr lang="en-MY" sz="2000" dirty="0">
                <a:latin typeface="Times New Roman" panose="02020603050405020304" pitchFamily="18" charset="0"/>
                <a:cs typeface="Times New Roman" panose="02020603050405020304" pitchFamily="18" charset="0"/>
              </a:rPr>
              <a:t>    Select &lt;Setup&gt; | &lt;Low Level Settings&gt;, </a:t>
            </a:r>
          </a:p>
          <a:p>
            <a:pPr lvl="1"/>
            <a:r>
              <a:rPr lang="en-MY" sz="2000" dirty="0">
                <a:latin typeface="Times New Roman" panose="02020603050405020304" pitchFamily="18" charset="0"/>
                <a:cs typeface="Times New Roman" panose="02020603050405020304" pitchFamily="18" charset="0"/>
              </a:rPr>
              <a:t>    look for &lt;Transaction Time Fields&gt; </a:t>
            </a:r>
          </a:p>
          <a:p>
            <a:pPr lvl="1"/>
            <a:r>
              <a:rPr lang="en-MY" sz="2000" dirty="0">
                <a:latin typeface="Times New Roman" panose="02020603050405020304" pitchFamily="18" charset="0"/>
                <a:cs typeface="Times New Roman" panose="02020603050405020304" pitchFamily="18" charset="0"/>
              </a:rPr>
              <a:t>    at the bottom-right corner.</a:t>
            </a:r>
          </a:p>
          <a:p>
            <a:endParaRPr lang="en-MY" dirty="0"/>
          </a:p>
        </p:txBody>
      </p:sp>
      <p:cxnSp>
        <p:nvCxnSpPr>
          <p:cNvPr id="16" name="Straight Arrow Connector 15">
            <a:extLst>
              <a:ext uri="{FF2B5EF4-FFF2-40B4-BE49-F238E27FC236}">
                <a16:creationId xmlns:a16="http://schemas.microsoft.com/office/drawing/2014/main" id="{6B0CAE45-3705-4B06-82FC-389F908D14B5}"/>
              </a:ext>
            </a:extLst>
          </p:cNvPr>
          <p:cNvCxnSpPr/>
          <p:nvPr/>
        </p:nvCxnSpPr>
        <p:spPr>
          <a:xfrm flipV="1">
            <a:off x="4113212" y="4114800"/>
            <a:ext cx="762000" cy="711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721F8C5-E177-4B26-9D4C-0D00E40F11FE}"/>
              </a:ext>
            </a:extLst>
          </p:cNvPr>
          <p:cNvCxnSpPr>
            <a:cxnSpLocks/>
          </p:cNvCxnSpPr>
          <p:nvPr/>
        </p:nvCxnSpPr>
        <p:spPr>
          <a:xfrm>
            <a:off x="4113212" y="5055274"/>
            <a:ext cx="76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CF97E8DB-0D14-4858-882B-0487C506729A}"/>
              </a:ext>
            </a:extLst>
          </p:cNvPr>
          <p:cNvSpPr/>
          <p:nvPr/>
        </p:nvSpPr>
        <p:spPr>
          <a:xfrm>
            <a:off x="5942012" y="5334000"/>
            <a:ext cx="381000" cy="2030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22523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3843">
            <a:extLst>
              <a:ext uri="{FF2B5EF4-FFF2-40B4-BE49-F238E27FC236}">
                <a16:creationId xmlns:a16="http://schemas.microsoft.com/office/drawing/2014/main" id="{BFD433C9-81B0-4C11-9EDF-17A9FB8EC8C7}"/>
              </a:ext>
            </a:extLst>
          </p:cNvPr>
          <p:cNvSpPr txBox="1">
            <a:spLocks/>
          </p:cNvSpPr>
          <p:nvPr/>
        </p:nvSpPr>
        <p:spPr>
          <a:xfrm>
            <a:off x="684212" y="1600200"/>
            <a:ext cx="11201400" cy="49530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dk1"/>
              </a:buClr>
              <a:buSzPct val="80000"/>
              <a:buNone/>
            </a:pPr>
            <a:r>
              <a:rPr lang="en-MY" b="1" dirty="0">
                <a:solidFill>
                  <a:srgbClr val="FF0000"/>
                </a:solidFill>
                <a:latin typeface="Times New Roman" panose="02020603050405020304" pitchFamily="18" charset="0"/>
                <a:ea typeface="Titillium Web"/>
                <a:cs typeface="Times New Roman" panose="02020603050405020304" pitchFamily="18" charset="0"/>
                <a:sym typeface="Titillium Web"/>
              </a:rPr>
              <a:t>Take note:</a:t>
            </a:r>
          </a:p>
          <a:p>
            <a:pPr algn="just">
              <a:lnSpc>
                <a:spcPct val="200000"/>
              </a:lnSpc>
              <a:buFont typeface="Wingdings" panose="05000000000000000000" pitchFamily="2" charset="2"/>
              <a:buChar char="q"/>
            </a:pPr>
            <a:r>
              <a:rPr lang="en-MY"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ransaction size is reduced to 908 (normal) and 4540 (extended)</a:t>
            </a:r>
          </a:p>
          <a:p>
            <a:pPr marL="357188" indent="-357188" algn="just">
              <a:lnSpc>
                <a:spcPct val="100000"/>
              </a:lnSpc>
              <a:buFont typeface="Wingdings" panose="05000000000000000000" pitchFamily="2" charset="2"/>
              <a:buChar char="q"/>
            </a:pPr>
            <a:r>
              <a:rPr lang="en-MY" sz="2400" dirty="0">
                <a:latin typeface="Times New Roman" panose="02020603050405020304" pitchFamily="18" charset="0"/>
                <a:cs typeface="Times New Roman" panose="02020603050405020304" pitchFamily="18" charset="0"/>
              </a:rPr>
              <a:t>Seconds field are recorded in each transaction, but not displayed if you printed out from controller and not on keypad display as well</a:t>
            </a:r>
            <a:r>
              <a:rPr lang="en-MY" sz="2400" b="1" dirty="0">
                <a:latin typeface="Times New Roman" panose="02020603050405020304" pitchFamily="18" charset="0"/>
                <a:cs typeface="Times New Roman" panose="02020603050405020304" pitchFamily="18" charset="0"/>
                <a:sym typeface="Titillium Web"/>
              </a:rPr>
              <a:t>. </a:t>
            </a:r>
            <a:r>
              <a:rPr lang="en-MY" sz="2400" dirty="0">
                <a:latin typeface="Times New Roman" panose="02020603050405020304" pitchFamily="18" charset="0"/>
                <a:cs typeface="Times New Roman" panose="02020603050405020304" pitchFamily="18" charset="0"/>
              </a:rPr>
              <a:t>It is only transmitted when connected to software</a:t>
            </a:r>
          </a:p>
          <a:p>
            <a:pPr marL="357188" indent="-357188" algn="just">
              <a:lnSpc>
                <a:spcPct val="200000"/>
              </a:lnSpc>
              <a:buFont typeface="Wingdings" panose="05000000000000000000" pitchFamily="2" charset="2"/>
              <a:buChar char="q"/>
            </a:pPr>
            <a:r>
              <a:rPr lang="en-MY" sz="2400" dirty="0">
                <a:latin typeface="Times New Roman" panose="02020603050405020304" pitchFamily="18" charset="0"/>
                <a:ea typeface="Titillium Web"/>
                <a:cs typeface="Times New Roman" panose="02020603050405020304" pitchFamily="18" charset="0"/>
                <a:sym typeface="Titillium Web"/>
              </a:rPr>
              <a:t>Only available up on request (non standard firmware)</a:t>
            </a:r>
            <a:endParaRPr lang="en-MY" sz="2400" dirty="0">
              <a:latin typeface="Times New Roman" panose="02020603050405020304" pitchFamily="18" charset="0"/>
              <a:cs typeface="Times New Roman" panose="02020603050405020304" pitchFamily="18" charset="0"/>
            </a:endParaRPr>
          </a:p>
          <a:p>
            <a:pPr algn="just">
              <a:lnSpc>
                <a:spcPct val="200000"/>
              </a:lnSpc>
              <a:buFont typeface="Wingdings" panose="05000000000000000000" pitchFamily="2" charset="2"/>
              <a:buChar char="q"/>
            </a:pPr>
            <a:r>
              <a:rPr lang="en-MY" sz="2400" dirty="0">
                <a:latin typeface="Times New Roman" panose="02020603050405020304" pitchFamily="18" charset="0"/>
                <a:ea typeface="Titillium Web"/>
                <a:cs typeface="Times New Roman" panose="02020603050405020304" pitchFamily="18" charset="0"/>
                <a:sym typeface="Titillium Web"/>
              </a:rPr>
              <a:t> Available in </a:t>
            </a:r>
            <a:r>
              <a:rPr lang="en-MY" sz="2400" dirty="0" err="1">
                <a:latin typeface="Times New Roman" panose="02020603050405020304" pitchFamily="18" charset="0"/>
                <a:ea typeface="Titillium Web"/>
                <a:cs typeface="Times New Roman" panose="02020603050405020304" pitchFamily="18" charset="0"/>
                <a:sym typeface="Titillium Web"/>
              </a:rPr>
              <a:t>EdotWin</a:t>
            </a:r>
            <a:r>
              <a:rPr lang="en-MY" sz="2400" dirty="0">
                <a:latin typeface="Times New Roman" panose="02020603050405020304" pitchFamily="18" charset="0"/>
                <a:ea typeface="Titillium Web"/>
                <a:cs typeface="Times New Roman" panose="02020603050405020304" pitchFamily="18" charset="0"/>
                <a:sym typeface="Titillium Web"/>
              </a:rPr>
              <a:t> version 2.1.2.26</a:t>
            </a:r>
          </a:p>
        </p:txBody>
      </p:sp>
      <p:sp>
        <p:nvSpPr>
          <p:cNvPr id="6" name="Title 3">
            <a:extLst>
              <a:ext uri="{FF2B5EF4-FFF2-40B4-BE49-F238E27FC236}">
                <a16:creationId xmlns:a16="http://schemas.microsoft.com/office/drawing/2014/main" id="{F1A1752C-4C27-4BA0-8DC4-1EE510286332}"/>
              </a:ext>
            </a:extLst>
          </p:cNvPr>
          <p:cNvSpPr>
            <a:spLocks noGrp="1"/>
          </p:cNvSpPr>
          <p:nvPr>
            <p:ph type="title"/>
          </p:nvPr>
        </p:nvSpPr>
        <p:spPr>
          <a:xfrm>
            <a:off x="838200" y="365125"/>
            <a:ext cx="10512425" cy="1325563"/>
          </a:xfrm>
        </p:spPr>
        <p:txBody>
          <a:bodyPr/>
          <a:lstStyle/>
          <a:p>
            <a:r>
              <a:rPr lang="en-MY" b="1" dirty="0">
                <a:latin typeface="Andalus" panose="02020603050405020304" pitchFamily="18" charset="-78"/>
                <a:cs typeface="Andalus" panose="02020603050405020304" pitchFamily="18" charset="-78"/>
              </a:rPr>
              <a:t>Second Fields</a:t>
            </a:r>
            <a:endParaRPr lang="en-MY" dirty="0"/>
          </a:p>
        </p:txBody>
      </p:sp>
    </p:spTree>
    <p:extLst>
      <p:ext uri="{BB962C8B-B14F-4D97-AF65-F5344CB8AC3E}">
        <p14:creationId xmlns:p14="http://schemas.microsoft.com/office/powerpoint/2010/main" val="8208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Second fields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61466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Bulk Command</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600200"/>
            <a:ext cx="11201400" cy="51816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dk1"/>
              </a:buClr>
              <a:buSzPct val="80000"/>
              <a:buNone/>
            </a:pPr>
            <a:r>
              <a:rPr lang="en-MY" dirty="0">
                <a:latin typeface="Times New Roman" panose="02020603050405020304" pitchFamily="18" charset="0"/>
                <a:cs typeface="Times New Roman" panose="02020603050405020304" pitchFamily="18" charset="0"/>
              </a:rPr>
              <a:t>Useful for &lt;Install All Cards&gt; to a single controller. Aims to speed up card installation</a:t>
            </a:r>
          </a:p>
          <a:p>
            <a:pPr>
              <a:lnSpc>
                <a:spcPct val="100000"/>
              </a:lnSpc>
              <a:buClr>
                <a:schemeClr val="dk1"/>
              </a:buClr>
              <a:buSzPct val="80000"/>
              <a:buFont typeface="Wingdings" panose="05000000000000000000" pitchFamily="2" charset="2"/>
              <a:buChar char="q"/>
            </a:pPr>
            <a:r>
              <a:rPr lang="en-MY" sz="2400" b="1" dirty="0">
                <a:latin typeface="Times New Roman" panose="02020603050405020304" pitchFamily="18" charset="0"/>
                <a:ea typeface="Titillium Web"/>
                <a:cs typeface="Times New Roman" panose="02020603050405020304" pitchFamily="18" charset="0"/>
                <a:sym typeface="Titillium Web"/>
              </a:rPr>
              <a:t>  Firmware of EL2306 &amp; EL2305 – V2503 onwards</a:t>
            </a:r>
          </a:p>
          <a:p>
            <a:pPr indent="-457200">
              <a:lnSpc>
                <a:spcPct val="100000"/>
              </a:lnSpc>
              <a:buClr>
                <a:schemeClr val="dk1"/>
              </a:buClr>
              <a:buSzPct val="80000"/>
              <a:buFont typeface="Wingdings" panose="05000000000000000000" pitchFamily="2" charset="2"/>
              <a:buChar char="q"/>
            </a:pPr>
            <a:r>
              <a:rPr lang="en-MY" sz="2400" b="1" dirty="0" err="1">
                <a:latin typeface="Times New Roman" panose="02020603050405020304" pitchFamily="18" charset="0"/>
                <a:ea typeface="Titillium Web"/>
                <a:cs typeface="Times New Roman" panose="02020603050405020304" pitchFamily="18" charset="0"/>
                <a:sym typeface="Titillium Web"/>
              </a:rPr>
              <a:t>WinPro</a:t>
            </a:r>
            <a:r>
              <a:rPr lang="en-MY" sz="2400" b="1" dirty="0">
                <a:latin typeface="Times New Roman" panose="02020603050405020304" pitchFamily="18" charset="0"/>
                <a:ea typeface="Titillium Web"/>
                <a:cs typeface="Times New Roman" panose="02020603050405020304" pitchFamily="18" charset="0"/>
                <a:sym typeface="Titillium Web"/>
              </a:rPr>
              <a:t> version 2.1.2.18 onwards</a:t>
            </a: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marL="0" indent="0">
              <a:buNone/>
            </a:pPr>
            <a:r>
              <a:rPr lang="en-MY" sz="2400" dirty="0"/>
              <a:t>          </a:t>
            </a:r>
            <a:endParaRPr lang="en-MY" sz="2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0DF8419-E422-4B49-81A2-48DDD1CB3D89}"/>
              </a:ext>
            </a:extLst>
          </p:cNvPr>
          <p:cNvSpPr txBox="1"/>
          <p:nvPr/>
        </p:nvSpPr>
        <p:spPr>
          <a:xfrm>
            <a:off x="1217612" y="4549914"/>
            <a:ext cx="3422091" cy="707886"/>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Edit </a:t>
            </a:r>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\Edotpro.ini &amp; </a:t>
            </a:r>
          </a:p>
          <a:p>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\Server\Edotpro.ini, set:</a:t>
            </a:r>
          </a:p>
        </p:txBody>
      </p:sp>
      <p:sp>
        <p:nvSpPr>
          <p:cNvPr id="14" name="TextBox 13">
            <a:extLst>
              <a:ext uri="{FF2B5EF4-FFF2-40B4-BE49-F238E27FC236}">
                <a16:creationId xmlns:a16="http://schemas.microsoft.com/office/drawing/2014/main" id="{005614D7-1E42-4B05-9FC7-CF3752BE0713}"/>
              </a:ext>
            </a:extLst>
          </p:cNvPr>
          <p:cNvSpPr txBox="1"/>
          <p:nvPr/>
        </p:nvSpPr>
        <p:spPr>
          <a:xfrm>
            <a:off x="5829468" y="4559853"/>
            <a:ext cx="1980029" cy="1292662"/>
          </a:xfrm>
          <a:prstGeom prst="rect">
            <a:avLst/>
          </a:prstGeom>
          <a:noFill/>
        </p:spPr>
        <p:txBody>
          <a:bodyPr wrap="none" rtlCol="0">
            <a:spAutoFit/>
          </a:bodyPr>
          <a:lstStyle/>
          <a:p>
            <a:pPr lvl="1"/>
            <a:r>
              <a:rPr lang="en-MY" sz="2000" dirty="0">
                <a:latin typeface="Times New Roman" panose="02020603050405020304" pitchFamily="18" charset="0"/>
                <a:cs typeface="Times New Roman" panose="02020603050405020304" pitchFamily="18" charset="0"/>
              </a:rPr>
              <a:t> [Options]</a:t>
            </a:r>
          </a:p>
          <a:p>
            <a:pPr lvl="1"/>
            <a:r>
              <a:rPr lang="en-MY" sz="2000" dirty="0">
                <a:latin typeface="Times New Roman" panose="02020603050405020304" pitchFamily="18" charset="0"/>
                <a:cs typeface="Times New Roman" panose="02020603050405020304" pitchFamily="18" charset="0"/>
              </a:rPr>
              <a:t> </a:t>
            </a:r>
            <a:r>
              <a:rPr lang="en-MY" sz="2000" dirty="0" err="1">
                <a:latin typeface="Times New Roman" panose="02020603050405020304" pitchFamily="18" charset="0"/>
                <a:cs typeface="Times New Roman" panose="02020603050405020304" pitchFamily="18" charset="0"/>
              </a:rPr>
              <a:t>BulkCmd</a:t>
            </a:r>
            <a:r>
              <a:rPr lang="en-MY" sz="2000" dirty="0">
                <a:latin typeface="Times New Roman" panose="02020603050405020304" pitchFamily="18" charset="0"/>
                <a:cs typeface="Times New Roman" panose="02020603050405020304" pitchFamily="18" charset="0"/>
              </a:rPr>
              <a:t>=1</a:t>
            </a:r>
          </a:p>
          <a:p>
            <a:pPr lvl="1"/>
            <a:endParaRPr lang="en-MY" sz="2000" dirty="0">
              <a:latin typeface="Times New Roman" panose="02020603050405020304" pitchFamily="18" charset="0"/>
              <a:cs typeface="Times New Roman" panose="02020603050405020304" pitchFamily="18" charset="0"/>
            </a:endParaRPr>
          </a:p>
          <a:p>
            <a:endParaRPr lang="en-MY" dirty="0"/>
          </a:p>
        </p:txBody>
      </p:sp>
      <p:cxnSp>
        <p:nvCxnSpPr>
          <p:cNvPr id="16" name="Straight Arrow Connector 15">
            <a:extLst>
              <a:ext uri="{FF2B5EF4-FFF2-40B4-BE49-F238E27FC236}">
                <a16:creationId xmlns:a16="http://schemas.microsoft.com/office/drawing/2014/main" id="{6B0CAE45-3705-4B06-82FC-389F908D14B5}"/>
              </a:ext>
            </a:extLst>
          </p:cNvPr>
          <p:cNvCxnSpPr>
            <a:cxnSpLocks/>
          </p:cNvCxnSpPr>
          <p:nvPr/>
        </p:nvCxnSpPr>
        <p:spPr>
          <a:xfrm>
            <a:off x="4875212" y="4903857"/>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44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Bulk Command</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600200"/>
            <a:ext cx="11201400" cy="51816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dk1"/>
              </a:buClr>
              <a:buSzPct val="80000"/>
              <a:buNone/>
            </a:pPr>
            <a:r>
              <a:rPr lang="en-MY" sz="2400" dirty="0">
                <a:latin typeface="Times New Roman" panose="02020603050405020304" pitchFamily="18" charset="0"/>
                <a:cs typeface="Times New Roman" panose="02020603050405020304" pitchFamily="18" charset="0"/>
              </a:rPr>
              <a:t>a. Double click on the controller icon of your choice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b. Click &lt;Card DB Control&gt; | &lt;Install All&gt;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c. Click &lt;Go&gt;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d. The progress bar will start moving after few seconds. </a:t>
            </a:r>
            <a:br>
              <a:rPr lang="en-MY" sz="2400" dirty="0">
                <a:latin typeface="Times New Roman" panose="02020603050405020304" pitchFamily="18" charset="0"/>
                <a:cs typeface="Times New Roman" panose="02020603050405020304" pitchFamily="18" charset="0"/>
              </a:rPr>
            </a:br>
            <a:endParaRPr lang="en-MY" dirty="0"/>
          </a:p>
          <a:p>
            <a:pPr marL="447675" lvl="1">
              <a:buFont typeface="Wingdings" panose="05000000000000000000" pitchFamily="2" charset="2"/>
              <a:buChar char="q"/>
            </a:pPr>
            <a:r>
              <a:rPr lang="en-MY" dirty="0">
                <a:latin typeface="Times New Roman" panose="02020603050405020304" pitchFamily="18" charset="0"/>
                <a:cs typeface="Times New Roman" panose="02020603050405020304" pitchFamily="18" charset="0"/>
              </a:rPr>
              <a:t>9600 baud: In batch of 20 cards </a:t>
            </a:r>
            <a:r>
              <a:rPr lang="en-MY" dirty="0">
                <a:latin typeface="Times New Roman" panose="02020603050405020304" pitchFamily="18" charset="0"/>
                <a:cs typeface="Times New Roman" panose="02020603050405020304" pitchFamily="18" charset="0"/>
                <a:sym typeface="Wingdings" panose="05000000000000000000" pitchFamily="2" charset="2"/>
              </a:rPr>
              <a:t> </a:t>
            </a:r>
            <a:r>
              <a:rPr lang="en-MY" dirty="0">
                <a:latin typeface="Times New Roman" panose="02020603050405020304" pitchFamily="18" charset="0"/>
                <a:cs typeface="Times New Roman" panose="02020603050405020304" pitchFamily="18" charset="0"/>
              </a:rPr>
              <a:t>1000 cards = 14 seconds = </a:t>
            </a:r>
            <a:r>
              <a:rPr lang="en-MY" dirty="0">
                <a:solidFill>
                  <a:srgbClr val="FF0000"/>
                </a:solidFill>
                <a:latin typeface="Times New Roman" panose="02020603050405020304" pitchFamily="18" charset="0"/>
                <a:cs typeface="Times New Roman" panose="02020603050405020304" pitchFamily="18" charset="0"/>
              </a:rPr>
              <a:t>71 cards per sec </a:t>
            </a:r>
          </a:p>
          <a:p>
            <a:pPr marL="447675" lvl="1">
              <a:buFont typeface="Wingdings" panose="05000000000000000000" pitchFamily="2" charset="2"/>
              <a:buChar char="q"/>
            </a:pPr>
            <a:r>
              <a:rPr lang="en-MY" dirty="0">
                <a:latin typeface="Times New Roman" panose="02020603050405020304" pitchFamily="18" charset="0"/>
                <a:cs typeface="Times New Roman" panose="02020603050405020304" pitchFamily="18" charset="0"/>
              </a:rPr>
              <a:t>2400 baud: In batch of 20 cards </a:t>
            </a:r>
            <a:r>
              <a:rPr lang="en-MY" dirty="0">
                <a:latin typeface="Times New Roman" panose="02020603050405020304" pitchFamily="18" charset="0"/>
                <a:cs typeface="Times New Roman" panose="02020603050405020304" pitchFamily="18" charset="0"/>
                <a:sym typeface="Wingdings" panose="05000000000000000000" pitchFamily="2" charset="2"/>
              </a:rPr>
              <a:t> </a:t>
            </a:r>
            <a:r>
              <a:rPr lang="en-MY" dirty="0">
                <a:latin typeface="Times New Roman" panose="02020603050405020304" pitchFamily="18" charset="0"/>
                <a:cs typeface="Times New Roman" panose="02020603050405020304" pitchFamily="18" charset="0"/>
              </a:rPr>
              <a:t>1000 cards = 45 seconds = </a:t>
            </a:r>
            <a:r>
              <a:rPr lang="en-MY" dirty="0">
                <a:solidFill>
                  <a:srgbClr val="FF0000"/>
                </a:solidFill>
                <a:latin typeface="Times New Roman" panose="02020603050405020304" pitchFamily="18" charset="0"/>
                <a:cs typeface="Times New Roman" panose="02020603050405020304" pitchFamily="18" charset="0"/>
              </a:rPr>
              <a:t>22 cards per sec</a:t>
            </a:r>
          </a:p>
          <a:p>
            <a:pPr marL="219075" lvl="1" indent="0">
              <a:buNone/>
            </a:pPr>
            <a:endParaRPr lang="en-MY" dirty="0">
              <a:solidFill>
                <a:srgbClr val="FF0000"/>
              </a:solidFill>
              <a:latin typeface="Times New Roman" panose="02020603050405020304" pitchFamily="18" charset="0"/>
              <a:cs typeface="Times New Roman" panose="02020603050405020304" pitchFamily="18" charset="0"/>
            </a:endParaRPr>
          </a:p>
          <a:p>
            <a:pPr marL="447675" lvl="1">
              <a:buFont typeface="Wingdings" panose="05000000000000000000" pitchFamily="2" charset="2"/>
              <a:buChar char="q"/>
            </a:pPr>
            <a:r>
              <a:rPr lang="en-MY" dirty="0">
                <a:latin typeface="Times New Roman" panose="02020603050405020304" pitchFamily="18" charset="0"/>
                <a:cs typeface="Times New Roman" panose="02020603050405020304" pitchFamily="18" charset="0"/>
              </a:rPr>
              <a:t>Compare to existing:</a:t>
            </a:r>
          </a:p>
          <a:p>
            <a:pPr marL="1008063" lvl="2" indent="-342900">
              <a:buFont typeface="Wingdings" panose="05000000000000000000" pitchFamily="2" charset="2"/>
              <a:buChar char="ü"/>
            </a:pPr>
            <a:r>
              <a:rPr lang="en-MY" sz="2400" dirty="0">
                <a:latin typeface="Times New Roman" panose="02020603050405020304" pitchFamily="18" charset="0"/>
                <a:cs typeface="Times New Roman" panose="02020603050405020304" pitchFamily="18" charset="0"/>
              </a:rPr>
              <a:t>9600 baud: Normal </a:t>
            </a:r>
            <a:r>
              <a:rPr lang="en-MY" sz="2400" dirty="0" err="1">
                <a:latin typeface="Times New Roman" panose="02020603050405020304" pitchFamily="18" charset="0"/>
                <a:cs typeface="Times New Roman" panose="02020603050405020304" pitchFamily="18" charset="0"/>
              </a:rPr>
              <a:t>E.Win</a:t>
            </a:r>
            <a:r>
              <a:rPr lang="en-MY" sz="2400" dirty="0">
                <a:latin typeface="Times New Roman" panose="02020603050405020304" pitchFamily="18" charset="0"/>
                <a:cs typeface="Times New Roman" panose="02020603050405020304" pitchFamily="18" charset="0"/>
              </a:rPr>
              <a:t> </a:t>
            </a:r>
            <a:r>
              <a:rPr lang="en-MY" sz="2400" dirty="0">
                <a:latin typeface="Times New Roman" panose="02020603050405020304" pitchFamily="18" charset="0"/>
                <a:cs typeface="Times New Roman" panose="02020603050405020304" pitchFamily="18" charset="0"/>
                <a:sym typeface="Wingdings" panose="05000000000000000000" pitchFamily="2" charset="2"/>
              </a:rPr>
              <a:t> 1000 cards = 3 minutes 9 sec = 5 cards per sec</a:t>
            </a:r>
          </a:p>
          <a:p>
            <a:pPr marL="1008063" lvl="2" indent="-342900">
              <a:buFont typeface="Wingdings" panose="05000000000000000000" pitchFamily="2" charset="2"/>
              <a:buChar char="ü"/>
            </a:pPr>
            <a:r>
              <a:rPr lang="en-MY" sz="2400" dirty="0">
                <a:latin typeface="Times New Roman" panose="02020603050405020304" pitchFamily="18" charset="0"/>
                <a:cs typeface="Times New Roman" panose="02020603050405020304" pitchFamily="18" charset="0"/>
                <a:sym typeface="Wingdings" panose="05000000000000000000" pitchFamily="2" charset="2"/>
              </a:rPr>
              <a:t>2400 baud: Normal </a:t>
            </a:r>
            <a:r>
              <a:rPr lang="en-MY" sz="2400" dirty="0" err="1">
                <a:latin typeface="Times New Roman" panose="02020603050405020304" pitchFamily="18" charset="0"/>
                <a:cs typeface="Times New Roman" panose="02020603050405020304" pitchFamily="18" charset="0"/>
                <a:sym typeface="Wingdings" panose="05000000000000000000" pitchFamily="2" charset="2"/>
              </a:rPr>
              <a:t>E.Win</a:t>
            </a:r>
            <a:r>
              <a:rPr lang="en-MY" sz="2400" dirty="0">
                <a:latin typeface="Times New Roman" panose="02020603050405020304" pitchFamily="18" charset="0"/>
                <a:cs typeface="Times New Roman" panose="02020603050405020304" pitchFamily="18" charset="0"/>
                <a:sym typeface="Wingdings" panose="05000000000000000000" pitchFamily="2" charset="2"/>
              </a:rPr>
              <a:t>  1000 cards = 5 min 15 sec = 3 cards per sec</a:t>
            </a:r>
            <a:endParaRPr lang="en-US" altLang="en-US" sz="4000" dirty="0">
              <a:latin typeface="Times New Roman" panose="02020603050405020304" pitchFamily="18" charset="0"/>
              <a:cs typeface="Times New Roman" panose="02020603050405020304" pitchFamily="18" charset="0"/>
            </a:endParaRP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marL="0" indent="0">
              <a:buNone/>
            </a:pPr>
            <a:r>
              <a:rPr lang="en-MY" sz="2400" dirty="0"/>
              <a:t>          </a:t>
            </a:r>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83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Bulk Command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84083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Security Command</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600200"/>
            <a:ext cx="11201400" cy="50292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buFont typeface="Wingdings" panose="05000000000000000000" pitchFamily="2" charset="2"/>
              <a:buChar char="q"/>
            </a:pPr>
            <a:r>
              <a:rPr lang="en-MY" dirty="0">
                <a:latin typeface="Times New Roman" panose="02020603050405020304" pitchFamily="18" charset="0"/>
                <a:cs typeface="Times New Roman" panose="02020603050405020304" pitchFamily="18" charset="0"/>
                <a:sym typeface="Wingdings" panose="05000000000000000000" pitchFamily="2" charset="2"/>
              </a:rPr>
              <a:t>To allow secure communications between PC and controllers, especially important under network environment.</a:t>
            </a:r>
          </a:p>
          <a:p>
            <a:pPr marL="804863">
              <a:lnSpc>
                <a:spcPct val="100000"/>
              </a:lnSpc>
              <a:buClr>
                <a:schemeClr val="dk1"/>
              </a:buClr>
              <a:buSzPct val="80000"/>
              <a:buFont typeface="Wingdings" panose="05000000000000000000" pitchFamily="2" charset="2"/>
              <a:buChar char="ü"/>
            </a:pPr>
            <a:r>
              <a:rPr lang="en-MY" sz="2000" b="1" dirty="0">
                <a:latin typeface="Times New Roman" panose="02020603050405020304" pitchFamily="18" charset="0"/>
                <a:ea typeface="Titillium Web"/>
                <a:cs typeface="Times New Roman" panose="02020603050405020304" pitchFamily="18" charset="0"/>
                <a:sym typeface="Titillium Web"/>
              </a:rPr>
              <a:t>  Firmware of EL2306 &amp; EL2305 – V2503 onwards</a:t>
            </a:r>
          </a:p>
          <a:p>
            <a:pPr marL="804863">
              <a:lnSpc>
                <a:spcPct val="100000"/>
              </a:lnSpc>
              <a:buClr>
                <a:schemeClr val="dk1"/>
              </a:buClr>
              <a:buSzPct val="80000"/>
              <a:buFont typeface="Wingdings" panose="05000000000000000000" pitchFamily="2" charset="2"/>
              <a:buChar char="ü"/>
            </a:pPr>
            <a:r>
              <a:rPr lang="en-MY" sz="2000" b="1" dirty="0">
                <a:latin typeface="Times New Roman" panose="02020603050405020304" pitchFamily="18" charset="0"/>
                <a:ea typeface="Titillium Web"/>
                <a:cs typeface="Times New Roman" panose="02020603050405020304" pitchFamily="18" charset="0"/>
                <a:sym typeface="Titillium Web"/>
              </a:rPr>
              <a:t>  </a:t>
            </a:r>
            <a:r>
              <a:rPr lang="en-MY" sz="2000" b="1" dirty="0" err="1">
                <a:latin typeface="Times New Roman" panose="02020603050405020304" pitchFamily="18" charset="0"/>
                <a:ea typeface="Titillium Web"/>
                <a:cs typeface="Times New Roman" panose="02020603050405020304" pitchFamily="18" charset="0"/>
                <a:sym typeface="Titillium Web"/>
              </a:rPr>
              <a:t>WinPro</a:t>
            </a:r>
            <a:r>
              <a:rPr lang="en-MY" sz="2000" b="1" dirty="0">
                <a:latin typeface="Times New Roman" panose="02020603050405020304" pitchFamily="18" charset="0"/>
                <a:ea typeface="Titillium Web"/>
                <a:cs typeface="Times New Roman" panose="02020603050405020304" pitchFamily="18" charset="0"/>
                <a:sym typeface="Titillium Web"/>
              </a:rPr>
              <a:t> version 2.1.2.18 onwards</a:t>
            </a: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marL="0" indent="0">
              <a:lnSpc>
                <a:spcPct val="100000"/>
              </a:lnSpc>
              <a:buClr>
                <a:schemeClr val="dk1"/>
              </a:buClr>
              <a:buSzPct val="80000"/>
              <a:buNone/>
            </a:pPr>
            <a:endParaRPr lang="en-MY" sz="1100" b="1" dirty="0">
              <a:latin typeface="Times New Roman" panose="02020603050405020304" pitchFamily="18" charset="0"/>
              <a:ea typeface="Titillium Web"/>
              <a:cs typeface="Times New Roman" panose="02020603050405020304" pitchFamily="18" charset="0"/>
              <a:sym typeface="Titillium Web"/>
            </a:endParaRPr>
          </a:p>
          <a:p>
            <a:pPr marL="0" indent="0">
              <a:lnSpc>
                <a:spcPct val="100000"/>
              </a:lnSpc>
              <a:buClr>
                <a:schemeClr val="dk1"/>
              </a:buClr>
              <a:buSzPct val="80000"/>
              <a:buNone/>
            </a:pPr>
            <a:endParaRPr lang="en-MY" sz="2000" b="1" dirty="0">
              <a:latin typeface="Times New Roman" panose="02020603050405020304" pitchFamily="18" charset="0"/>
              <a:ea typeface="Titillium Web"/>
              <a:cs typeface="Times New Roman" panose="02020603050405020304" pitchFamily="18" charset="0"/>
              <a:sym typeface="Titillium Web"/>
            </a:endParaRPr>
          </a:p>
          <a:p>
            <a:pPr marL="342900" lvl="1" indent="-342900">
              <a:buFont typeface="Wingdings" panose="05000000000000000000" pitchFamily="2" charset="2"/>
              <a:buChar char="q"/>
            </a:pPr>
            <a:r>
              <a:rPr lang="en-MY" dirty="0">
                <a:latin typeface="Times New Roman" panose="02020603050405020304" pitchFamily="18" charset="0"/>
                <a:cs typeface="Times New Roman" panose="02020603050405020304" pitchFamily="18" charset="0"/>
                <a:sym typeface="Wingdings" panose="05000000000000000000" pitchFamily="2" charset="2"/>
              </a:rPr>
              <a:t>After cold start, need to initialize for pairing up PC and Controller.</a:t>
            </a:r>
          </a:p>
          <a:p>
            <a:pPr marL="342900" lvl="2" indent="-342900">
              <a:buFont typeface="Wingdings" panose="05000000000000000000" pitchFamily="2" charset="2"/>
              <a:buChar char="q"/>
            </a:pPr>
            <a:r>
              <a:rPr lang="en-MY" sz="2400" dirty="0">
                <a:latin typeface="Times New Roman" panose="02020603050405020304" pitchFamily="18" charset="0"/>
                <a:cs typeface="Times New Roman" panose="02020603050405020304" pitchFamily="18" charset="0"/>
                <a:sym typeface="Wingdings" panose="05000000000000000000" pitchFamily="2" charset="2"/>
              </a:rPr>
              <a:t>Once paired, controller responds only to the paired PC.</a:t>
            </a:r>
          </a:p>
          <a:p>
            <a:pPr marL="342900" lvl="1" indent="-342900">
              <a:buFont typeface="Wingdings" panose="05000000000000000000" pitchFamily="2" charset="2"/>
              <a:buChar char="q"/>
            </a:pPr>
            <a:r>
              <a:rPr lang="en-MY" dirty="0">
                <a:latin typeface="Times New Roman" panose="02020603050405020304" pitchFamily="18" charset="0"/>
                <a:cs typeface="Times New Roman" panose="02020603050405020304" pitchFamily="18" charset="0"/>
                <a:sym typeface="Wingdings" panose="05000000000000000000" pitchFamily="2" charset="2"/>
              </a:rPr>
              <a:t>Recommended for new sites only, though existing site can mix secure and non-secure</a:t>
            </a:r>
          </a:p>
        </p:txBody>
      </p:sp>
      <p:sp>
        <p:nvSpPr>
          <p:cNvPr id="13" name="TextBox 12">
            <a:extLst>
              <a:ext uri="{FF2B5EF4-FFF2-40B4-BE49-F238E27FC236}">
                <a16:creationId xmlns:a16="http://schemas.microsoft.com/office/drawing/2014/main" id="{90DF8419-E422-4B49-81A2-48DDD1CB3D89}"/>
              </a:ext>
            </a:extLst>
          </p:cNvPr>
          <p:cNvSpPr txBox="1"/>
          <p:nvPr/>
        </p:nvSpPr>
        <p:spPr>
          <a:xfrm>
            <a:off x="2173567" y="3760857"/>
            <a:ext cx="3422091" cy="707886"/>
          </a:xfrm>
          <a:prstGeom prst="rect">
            <a:avLst/>
          </a:prstGeom>
          <a:noFill/>
        </p:spPr>
        <p:txBody>
          <a:bodyPr wrap="none" rtlCol="0">
            <a:spAutoFit/>
          </a:bodyPr>
          <a:lstStyle/>
          <a:p>
            <a:r>
              <a:rPr lang="en-MY" sz="2000" dirty="0">
                <a:latin typeface="Times New Roman" panose="02020603050405020304" pitchFamily="18" charset="0"/>
                <a:cs typeface="Times New Roman" panose="02020603050405020304" pitchFamily="18" charset="0"/>
              </a:rPr>
              <a:t>Edit </a:t>
            </a:r>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\Edotpro.ini &amp; </a:t>
            </a:r>
          </a:p>
          <a:p>
            <a:r>
              <a:rPr lang="en-MY" sz="2000" dirty="0" err="1">
                <a:latin typeface="Times New Roman" panose="02020603050405020304" pitchFamily="18" charset="0"/>
                <a:cs typeface="Times New Roman" panose="02020603050405020304" pitchFamily="18" charset="0"/>
              </a:rPr>
              <a:t>WinPro</a:t>
            </a:r>
            <a:r>
              <a:rPr lang="en-MY" sz="2000" dirty="0">
                <a:latin typeface="Times New Roman" panose="02020603050405020304" pitchFamily="18" charset="0"/>
                <a:cs typeface="Times New Roman" panose="02020603050405020304" pitchFamily="18" charset="0"/>
              </a:rPr>
              <a:t>\Server\Edotpro.ini, set:</a:t>
            </a:r>
          </a:p>
        </p:txBody>
      </p:sp>
      <p:sp>
        <p:nvSpPr>
          <p:cNvPr id="14" name="TextBox 13">
            <a:extLst>
              <a:ext uri="{FF2B5EF4-FFF2-40B4-BE49-F238E27FC236}">
                <a16:creationId xmlns:a16="http://schemas.microsoft.com/office/drawing/2014/main" id="{005614D7-1E42-4B05-9FC7-CF3752BE0713}"/>
              </a:ext>
            </a:extLst>
          </p:cNvPr>
          <p:cNvSpPr txBox="1"/>
          <p:nvPr/>
        </p:nvSpPr>
        <p:spPr>
          <a:xfrm>
            <a:off x="6905844" y="3299192"/>
            <a:ext cx="3422090" cy="1631216"/>
          </a:xfrm>
          <a:prstGeom prst="rect">
            <a:avLst/>
          </a:prstGeom>
          <a:noFill/>
        </p:spPr>
        <p:txBody>
          <a:bodyPr wrap="square" rtlCol="0">
            <a:spAutoFit/>
          </a:bodyPr>
          <a:lstStyle/>
          <a:p>
            <a:pPr marL="0" lvl="1"/>
            <a:r>
              <a:rPr lang="en-MY" sz="2000" dirty="0">
                <a:latin typeface="Times New Roman" panose="02020603050405020304" pitchFamily="18" charset="0"/>
                <a:cs typeface="Times New Roman" panose="02020603050405020304" pitchFamily="18" charset="0"/>
              </a:rPr>
              <a:t>[Options]</a:t>
            </a:r>
          </a:p>
          <a:p>
            <a:r>
              <a:rPr lang="en-MY" sz="2000" dirty="0" err="1">
                <a:latin typeface="Times New Roman" panose="02020603050405020304" pitchFamily="18" charset="0"/>
                <a:cs typeface="Times New Roman" panose="02020603050405020304" pitchFamily="18" charset="0"/>
              </a:rPr>
              <a:t>SecComm</a:t>
            </a:r>
            <a:r>
              <a:rPr lang="en-MY" sz="2000" dirty="0">
                <a:latin typeface="Times New Roman" panose="02020603050405020304" pitchFamily="18" charset="0"/>
                <a:cs typeface="Times New Roman" panose="02020603050405020304" pitchFamily="18" charset="0"/>
              </a:rPr>
              <a:t>=1</a:t>
            </a:r>
          </a:p>
          <a:p>
            <a:endParaRPr lang="en-MY" sz="2000" dirty="0">
              <a:latin typeface="Times New Roman" panose="02020603050405020304" pitchFamily="18" charset="0"/>
              <a:cs typeface="Times New Roman" panose="02020603050405020304" pitchFamily="18" charset="0"/>
            </a:endParaRPr>
          </a:p>
          <a:p>
            <a:r>
              <a:rPr lang="en-MY" sz="2000" dirty="0">
                <a:latin typeface="Times New Roman" panose="02020603050405020304" pitchFamily="18" charset="0"/>
                <a:cs typeface="Times New Roman" panose="02020603050405020304" pitchFamily="18" charset="0"/>
              </a:rPr>
              <a:t>[Designer] </a:t>
            </a:r>
            <a:br>
              <a:rPr lang="en-MY" sz="2000" dirty="0">
                <a:latin typeface="Times New Roman" panose="02020603050405020304" pitchFamily="18" charset="0"/>
                <a:cs typeface="Times New Roman" panose="02020603050405020304" pitchFamily="18" charset="0"/>
              </a:rPr>
            </a:br>
            <a:r>
              <a:rPr lang="en-MY" sz="2000" dirty="0">
                <a:latin typeface="Times New Roman" panose="02020603050405020304" pitchFamily="18" charset="0"/>
                <a:cs typeface="Times New Roman" panose="02020603050405020304" pitchFamily="18" charset="0"/>
              </a:rPr>
              <a:t>Advanced=1</a:t>
            </a:r>
          </a:p>
        </p:txBody>
      </p:sp>
      <p:cxnSp>
        <p:nvCxnSpPr>
          <p:cNvPr id="16" name="Straight Arrow Connector 15">
            <a:extLst>
              <a:ext uri="{FF2B5EF4-FFF2-40B4-BE49-F238E27FC236}">
                <a16:creationId xmlns:a16="http://schemas.microsoft.com/office/drawing/2014/main" id="{6B0CAE45-3705-4B06-82FC-389F908D14B5}"/>
              </a:ext>
            </a:extLst>
          </p:cNvPr>
          <p:cNvCxnSpPr>
            <a:cxnSpLocks/>
          </p:cNvCxnSpPr>
          <p:nvPr/>
        </p:nvCxnSpPr>
        <p:spPr>
          <a:xfrm>
            <a:off x="5865812" y="4114800"/>
            <a:ext cx="8382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526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Security Command</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08012" y="1600200"/>
            <a:ext cx="11201400" cy="5257800"/>
          </a:xfrm>
          <a:prstGeom prst="rect">
            <a:avLst/>
          </a:prstGeom>
          <a:noFill/>
        </p:spPr>
        <p:txBody>
          <a:bodyPr spcFirstLastPara="1" wrap="square" lIns="91425" tIns="91425" rIns="91425" bIns="91425"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dk1"/>
              </a:buClr>
              <a:buSzPct val="80000"/>
              <a:buNone/>
            </a:pPr>
            <a:r>
              <a:rPr lang="en-MY" sz="2400" b="1" dirty="0">
                <a:latin typeface="Times New Roman" panose="02020603050405020304" pitchFamily="18" charset="0"/>
                <a:ea typeface="Titillium Web"/>
                <a:cs typeface="Times New Roman" panose="02020603050405020304" pitchFamily="18" charset="0"/>
                <a:sym typeface="Titillium Web"/>
              </a:rPr>
              <a:t>Hardware:</a:t>
            </a:r>
          </a:p>
          <a:p>
            <a:pPr marL="0" indent="0">
              <a:lnSpc>
                <a:spcPct val="100000"/>
              </a:lnSpc>
              <a:buClr>
                <a:schemeClr val="dk1"/>
              </a:buClr>
              <a:buSzPct val="80000"/>
              <a:buNone/>
            </a:pPr>
            <a:r>
              <a:rPr lang="en-MY" sz="2400" dirty="0">
                <a:latin typeface="Times New Roman" panose="02020603050405020304" pitchFamily="18" charset="0"/>
                <a:cs typeface="Times New Roman" panose="02020603050405020304" pitchFamily="18" charset="0"/>
              </a:rPr>
              <a:t>How to clear-security-command at controller: </a:t>
            </a:r>
            <a:endParaRPr lang="en-MY" sz="2400" b="1" dirty="0">
              <a:latin typeface="Times New Roman" panose="02020603050405020304" pitchFamily="18" charset="0"/>
              <a:ea typeface="Titillium Web"/>
              <a:cs typeface="Times New Roman" panose="02020603050405020304" pitchFamily="18" charset="0"/>
              <a:sym typeface="Titillium Web"/>
            </a:endParaRPr>
          </a:p>
          <a:p>
            <a:pPr marL="0" indent="0">
              <a:buNone/>
            </a:pPr>
            <a:r>
              <a:rPr lang="en-MY" sz="2400" dirty="0">
                <a:latin typeface="Times New Roman" panose="02020603050405020304" pitchFamily="18" charset="0"/>
                <a:cs typeface="Times New Roman" panose="02020603050405020304" pitchFamily="18" charset="0"/>
              </a:rPr>
              <a:t>a. Cold start the controller - Main Menu - press &lt;#&gt; -&gt; </a:t>
            </a:r>
            <a:r>
              <a:rPr lang="en-MY" sz="2400" dirty="0" err="1">
                <a:latin typeface="Times New Roman" panose="02020603050405020304" pitchFamily="18" charset="0"/>
                <a:cs typeface="Times New Roman" panose="02020603050405020304" pitchFamily="18" charset="0"/>
              </a:rPr>
              <a:t>Clr</a:t>
            </a:r>
            <a:r>
              <a:rPr lang="en-MY" sz="2400" dirty="0">
                <a:latin typeface="Times New Roman" panose="02020603050405020304" pitchFamily="18" charset="0"/>
                <a:cs typeface="Times New Roman" panose="02020603050405020304" pitchFamily="18" charset="0"/>
              </a:rPr>
              <a:t> Sec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b. Press &lt;D&gt; to select YES, then &lt;#&gt; to clear code.</a:t>
            </a:r>
          </a:p>
          <a:p>
            <a:pPr marL="0" indent="0">
              <a:buNone/>
            </a:pPr>
            <a:endParaRPr lang="en-MY" sz="2000" dirty="0">
              <a:latin typeface="Times New Roman" panose="02020603050405020304" pitchFamily="18" charset="0"/>
              <a:cs typeface="Times New Roman" panose="02020603050405020304" pitchFamily="18" charset="0"/>
            </a:endParaRPr>
          </a:p>
          <a:p>
            <a:pPr marL="0" indent="0">
              <a:buNone/>
            </a:pPr>
            <a:r>
              <a:rPr lang="en-MY" sz="2400" b="1" dirty="0">
                <a:latin typeface="Times New Roman" panose="02020603050405020304" pitchFamily="18" charset="0"/>
                <a:cs typeface="Times New Roman" panose="02020603050405020304" pitchFamily="18" charset="0"/>
              </a:rPr>
              <a:t>Software:</a:t>
            </a:r>
          </a:p>
          <a:p>
            <a:pPr marL="0" indent="0">
              <a:buNone/>
            </a:pPr>
            <a:r>
              <a:rPr lang="en-MY" sz="2400" dirty="0">
                <a:latin typeface="Times New Roman" panose="02020603050405020304" pitchFamily="18" charset="0"/>
                <a:cs typeface="Times New Roman" panose="02020603050405020304" pitchFamily="18" charset="0"/>
              </a:rPr>
              <a:t>How to Reset </a:t>
            </a:r>
            <a:r>
              <a:rPr lang="en-MY" sz="2400" dirty="0" err="1">
                <a:latin typeface="Times New Roman" panose="02020603050405020304" pitchFamily="18" charset="0"/>
                <a:cs typeface="Times New Roman" panose="02020603050405020304" pitchFamily="18" charset="0"/>
              </a:rPr>
              <a:t>WinPro</a:t>
            </a:r>
            <a:r>
              <a:rPr lang="en-MY" sz="2400" dirty="0">
                <a:latin typeface="Times New Roman" panose="02020603050405020304" pitchFamily="18" charset="0"/>
                <a:cs typeface="Times New Roman" panose="02020603050405020304" pitchFamily="18" charset="0"/>
              </a:rPr>
              <a:t> for cold-started-clear-code controller: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a. Run Designer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b. Select Setup | Advanced Options </a:t>
            </a:r>
            <a:br>
              <a:rPr lang="en-MY" sz="2400" dirty="0">
                <a:latin typeface="Times New Roman" panose="02020603050405020304" pitchFamily="18" charset="0"/>
                <a:cs typeface="Times New Roman" panose="02020603050405020304" pitchFamily="18" charset="0"/>
              </a:rPr>
            </a:br>
            <a:r>
              <a:rPr lang="en-MY" sz="2400" dirty="0">
                <a:latin typeface="Times New Roman" panose="02020603050405020304" pitchFamily="18" charset="0"/>
                <a:cs typeface="Times New Roman" panose="02020603050405020304" pitchFamily="18" charset="0"/>
              </a:rPr>
              <a:t>c. Select controller, then click &lt;Reset </a:t>
            </a:r>
            <a:r>
              <a:rPr lang="en-MY" sz="2400" dirty="0" err="1">
                <a:latin typeface="Times New Roman" panose="02020603050405020304" pitchFamily="18" charset="0"/>
                <a:cs typeface="Times New Roman" panose="02020603050405020304" pitchFamily="18" charset="0"/>
              </a:rPr>
              <a:t>Sec.Code</a:t>
            </a:r>
            <a:r>
              <a:rPr lang="en-MY" sz="2400" dirty="0">
                <a:latin typeface="Times New Roman" panose="02020603050405020304" pitchFamily="18" charset="0"/>
                <a:cs typeface="Times New Roman" panose="02020603050405020304" pitchFamily="18" charset="0"/>
              </a:rPr>
              <a:t>&gt;</a:t>
            </a:r>
          </a:p>
          <a:p>
            <a:pPr marL="0" indent="0">
              <a:buNone/>
            </a:pPr>
            <a:r>
              <a:rPr lang="en-MY" sz="2400" dirty="0"/>
              <a:t>          </a:t>
            </a:r>
            <a:endParaRPr lang="en-MY"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950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1751012" y="542018"/>
            <a:ext cx="8382000"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Training Outline (Session 1 – Aug 12)</a:t>
            </a:r>
          </a:p>
        </p:txBody>
      </p:sp>
      <p:sp>
        <p:nvSpPr>
          <p:cNvPr id="14" name="Rectangle 13">
            <a:extLst>
              <a:ext uri="{FF2B5EF4-FFF2-40B4-BE49-F238E27FC236}">
                <a16:creationId xmlns:a16="http://schemas.microsoft.com/office/drawing/2014/main" id="{B9F482F6-925C-4C4E-A8CC-7A3F9298BBC7}"/>
              </a:ext>
            </a:extLst>
          </p:cNvPr>
          <p:cNvSpPr/>
          <p:nvPr/>
        </p:nvSpPr>
        <p:spPr>
          <a:xfrm>
            <a:off x="447390" y="1834679"/>
            <a:ext cx="6256621" cy="3903504"/>
          </a:xfrm>
          <a:prstGeom prst="rect">
            <a:avLst/>
          </a:prstGeom>
        </p:spPr>
        <p:txBody>
          <a:bodyPr wrap="square">
            <a:spAutoFit/>
          </a:bodyPr>
          <a:lstStyle/>
          <a:p>
            <a:pPr marL="342900" lvl="0" indent="-342900">
              <a:lnSpc>
                <a:spcPct val="150000"/>
              </a:lnSpc>
              <a:buFont typeface="Wingdings" panose="05000000000000000000" pitchFamily="2" charset="2"/>
              <a:buChar char="§"/>
            </a:pPr>
            <a:r>
              <a:rPr lang="en-MY" sz="2800" b="1" dirty="0"/>
              <a:t>Introduction of EL2306D</a:t>
            </a:r>
          </a:p>
          <a:p>
            <a:pPr marL="342900" lvl="0" indent="-342900">
              <a:lnSpc>
                <a:spcPct val="150000"/>
              </a:lnSpc>
              <a:buFont typeface="Wingdings" panose="05000000000000000000" pitchFamily="2" charset="2"/>
              <a:buChar char="§"/>
            </a:pPr>
            <a:r>
              <a:rPr lang="en-MY" sz="2800" b="1" dirty="0"/>
              <a:t>EL2306D wiring</a:t>
            </a:r>
          </a:p>
          <a:p>
            <a:pPr marL="342900" lvl="0" indent="-342900">
              <a:lnSpc>
                <a:spcPct val="150000"/>
              </a:lnSpc>
              <a:buFont typeface="Wingdings" panose="05000000000000000000" pitchFamily="2" charset="2"/>
              <a:buChar char="§"/>
            </a:pPr>
            <a:r>
              <a:rPr lang="en-MY" sz="2800" b="1" dirty="0"/>
              <a:t>Quick start command of EL2306D</a:t>
            </a:r>
          </a:p>
          <a:p>
            <a:pPr marL="342900" lvl="0" indent="-342900">
              <a:lnSpc>
                <a:spcPct val="150000"/>
              </a:lnSpc>
              <a:buFont typeface="Wingdings" panose="05000000000000000000" pitchFamily="2" charset="2"/>
              <a:buChar char="§"/>
            </a:pPr>
            <a:r>
              <a:rPr lang="en-MY" sz="2800" b="1" dirty="0"/>
              <a:t>Introduction of </a:t>
            </a:r>
            <a:r>
              <a:rPr lang="en-MY" sz="2800" b="1" dirty="0" err="1"/>
              <a:t>WinPro</a:t>
            </a:r>
            <a:endParaRPr lang="en-MY" sz="2800" b="1" dirty="0"/>
          </a:p>
          <a:p>
            <a:pPr marL="342900" lvl="0" indent="-342900">
              <a:lnSpc>
                <a:spcPct val="150000"/>
              </a:lnSpc>
              <a:buFont typeface="Wingdings" panose="05000000000000000000" pitchFamily="2" charset="2"/>
              <a:buChar char="§"/>
            </a:pPr>
            <a:r>
              <a:rPr lang="en-MY" sz="2800" b="1" dirty="0"/>
              <a:t>SQL 2008 R2 installation</a:t>
            </a:r>
          </a:p>
          <a:p>
            <a:pPr marL="342900" lvl="0" indent="-342900">
              <a:lnSpc>
                <a:spcPct val="150000"/>
              </a:lnSpc>
              <a:buFont typeface="Wingdings" panose="05000000000000000000" pitchFamily="2" charset="2"/>
              <a:buChar char="§"/>
            </a:pPr>
            <a:r>
              <a:rPr lang="en-MY" sz="2800" b="1" dirty="0" err="1"/>
              <a:t>WinPro</a:t>
            </a:r>
            <a:r>
              <a:rPr lang="en-MY" sz="2800" b="1" dirty="0"/>
              <a:t> installation</a:t>
            </a:r>
          </a:p>
        </p:txBody>
      </p:sp>
      <p:sp>
        <p:nvSpPr>
          <p:cNvPr id="3" name="TextBox 2">
            <a:extLst>
              <a:ext uri="{FF2B5EF4-FFF2-40B4-BE49-F238E27FC236}">
                <a16:creationId xmlns:a16="http://schemas.microsoft.com/office/drawing/2014/main" id="{BB1F63EA-9C66-458F-B716-903EB589BFB5}"/>
              </a:ext>
            </a:extLst>
          </p:cNvPr>
          <p:cNvSpPr txBox="1"/>
          <p:nvPr/>
        </p:nvSpPr>
        <p:spPr>
          <a:xfrm>
            <a:off x="6551612" y="1834679"/>
            <a:ext cx="5066708" cy="2610843"/>
          </a:xfrm>
          <a:prstGeom prst="rect">
            <a:avLst/>
          </a:prstGeom>
          <a:noFill/>
        </p:spPr>
        <p:txBody>
          <a:bodyPr wrap="none" rtlCol="0">
            <a:spAutoFit/>
          </a:bodyPr>
          <a:lstStyle/>
          <a:p>
            <a:pPr marL="342900" lvl="0" indent="-342900">
              <a:lnSpc>
                <a:spcPct val="150000"/>
              </a:lnSpc>
              <a:buFont typeface="Wingdings" panose="05000000000000000000" pitchFamily="2" charset="2"/>
              <a:buChar char="§"/>
            </a:pPr>
            <a:r>
              <a:rPr lang="en-MY" sz="2800" b="1" dirty="0"/>
              <a:t>Communication connection </a:t>
            </a:r>
          </a:p>
          <a:p>
            <a:pPr marL="342900" lvl="0" indent="-342900">
              <a:lnSpc>
                <a:spcPct val="150000"/>
              </a:lnSpc>
              <a:buFont typeface="Wingdings" panose="05000000000000000000" pitchFamily="2" charset="2"/>
              <a:buChar char="§"/>
            </a:pPr>
            <a:r>
              <a:rPr lang="en-MY" sz="2800" b="1" dirty="0"/>
              <a:t>Quick start function of </a:t>
            </a:r>
            <a:r>
              <a:rPr lang="en-MY" sz="2800" b="1" dirty="0" err="1"/>
              <a:t>WinPro</a:t>
            </a:r>
            <a:endParaRPr lang="en-MY" sz="2800" b="1" dirty="0"/>
          </a:p>
          <a:p>
            <a:pPr marL="342900" lvl="0" indent="-342900">
              <a:lnSpc>
                <a:spcPct val="150000"/>
              </a:lnSpc>
              <a:buFont typeface="Wingdings" panose="05000000000000000000" pitchFamily="2" charset="2"/>
              <a:buChar char="§"/>
            </a:pPr>
            <a:r>
              <a:rPr lang="en-MY" sz="2800" b="1" dirty="0"/>
              <a:t>Support documents</a:t>
            </a:r>
          </a:p>
          <a:p>
            <a:pPr marL="342900" lvl="0" indent="-342900">
              <a:lnSpc>
                <a:spcPct val="150000"/>
              </a:lnSpc>
              <a:buFont typeface="Wingdings" panose="05000000000000000000" pitchFamily="2" charset="2"/>
              <a:buChar char="§"/>
            </a:pPr>
            <a:r>
              <a:rPr lang="en-MY" sz="2800" b="1" dirty="0"/>
              <a:t>Q&amp;A</a:t>
            </a:r>
          </a:p>
        </p:txBody>
      </p:sp>
      <p:pic>
        <p:nvPicPr>
          <p:cNvPr id="4" name="Picture 3">
            <a:extLst>
              <a:ext uri="{FF2B5EF4-FFF2-40B4-BE49-F238E27FC236}">
                <a16:creationId xmlns:a16="http://schemas.microsoft.com/office/drawing/2014/main" id="{98B67AE6-B1F1-4C42-A850-AD96D70107E6}"/>
              </a:ext>
            </a:extLst>
          </p:cNvPr>
          <p:cNvPicPr>
            <a:picLocks noChangeAspect="1"/>
          </p:cNvPicPr>
          <p:nvPr/>
        </p:nvPicPr>
        <p:blipFill>
          <a:blip r:embed="rId2"/>
          <a:stretch>
            <a:fillRect/>
          </a:stretch>
        </p:blipFill>
        <p:spPr>
          <a:xfrm>
            <a:off x="10209212" y="346528"/>
            <a:ext cx="1242608" cy="1224000"/>
          </a:xfrm>
          <a:prstGeom prst="rect">
            <a:avLst/>
          </a:prstGeom>
        </p:spPr>
      </p:pic>
    </p:spTree>
    <p:extLst>
      <p:ext uri="{BB962C8B-B14F-4D97-AF65-F5344CB8AC3E}">
        <p14:creationId xmlns:p14="http://schemas.microsoft.com/office/powerpoint/2010/main" val="176379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 end="1"/>
                                            </p:txEl>
                                          </p:spTgt>
                                        </p:tgtEl>
                                        <p:attrNameLst>
                                          <p:attrName>style.visibility</p:attrName>
                                        </p:attrNameLst>
                                      </p:cBhvr>
                                      <p:to>
                                        <p:strVal val="visible"/>
                                      </p:to>
                                    </p:set>
                                    <p:anim calcmode="lin" valueType="num">
                                      <p:cBhvr additive="base">
                                        <p:cTn id="4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anim calcmode="lin" valueType="num">
                                      <p:cBhvr additive="base">
                                        <p:cTn id="5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 calcmode="lin" valueType="num">
                                      <p:cBhvr additive="base">
                                        <p:cTn id="6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Security Command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918605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err="1">
                <a:latin typeface="Andalus" panose="02020603050405020304" pitchFamily="18" charset="-78"/>
                <a:cs typeface="Andalus" panose="02020603050405020304" pitchFamily="18" charset="-78"/>
              </a:rPr>
              <a:t>WinPro</a:t>
            </a:r>
            <a:r>
              <a:rPr lang="en-MY" b="1" dirty="0">
                <a:latin typeface="Andalus" panose="02020603050405020304" pitchFamily="18" charset="-78"/>
                <a:cs typeface="Andalus" panose="02020603050405020304" pitchFamily="18" charset="-78"/>
              </a:rPr>
              <a:t> Advanced Features</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838200" y="1690688"/>
            <a:ext cx="10512425" cy="4941887"/>
          </a:xfrm>
        </p:spPr>
        <p:txBody>
          <a:bodyPr>
            <a:normAutofit/>
          </a:bodyPr>
          <a:lstStyle/>
          <a:p>
            <a:pPr lvl="1">
              <a:lnSpc>
                <a:spcPct val="150000"/>
              </a:lnSpc>
            </a:pPr>
            <a:r>
              <a:rPr lang="en-MY" sz="4000" dirty="0"/>
              <a:t>Email Alert</a:t>
            </a:r>
          </a:p>
          <a:p>
            <a:pPr lvl="1">
              <a:lnSpc>
                <a:spcPct val="150000"/>
              </a:lnSpc>
            </a:pPr>
            <a:r>
              <a:rPr lang="en-MY" sz="4000" dirty="0"/>
              <a:t>Web Server</a:t>
            </a:r>
          </a:p>
          <a:p>
            <a:pPr lvl="1">
              <a:lnSpc>
                <a:spcPct val="150000"/>
              </a:lnSpc>
            </a:pPr>
            <a:r>
              <a:rPr lang="en-MY" sz="4000" dirty="0"/>
              <a:t>CCTV Integration</a:t>
            </a:r>
          </a:p>
        </p:txBody>
      </p:sp>
    </p:spTree>
    <p:extLst>
      <p:ext uri="{BB962C8B-B14F-4D97-AF65-F5344CB8AC3E}">
        <p14:creationId xmlns:p14="http://schemas.microsoft.com/office/powerpoint/2010/main" val="47852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Email Alert</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447800"/>
            <a:ext cx="11201400" cy="52578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Web based email – no mail server needed at client, but requires internet link</a:t>
            </a:r>
          </a:p>
          <a:p>
            <a:r>
              <a:rPr lang="en-US" sz="2000" dirty="0"/>
              <a:t>Run </a:t>
            </a:r>
            <a:r>
              <a:rPr lang="en-US" sz="2000" dirty="0" err="1"/>
              <a:t>Set_WebMail.Exe</a:t>
            </a:r>
            <a:r>
              <a:rPr lang="en-US" sz="2000" dirty="0"/>
              <a:t> to tell </a:t>
            </a:r>
            <a:r>
              <a:rPr lang="en-US" sz="2000" dirty="0" err="1"/>
              <a:t>WinPro</a:t>
            </a:r>
            <a:r>
              <a:rPr lang="en-US" sz="2000" dirty="0"/>
              <a:t> where to send the mail</a:t>
            </a:r>
          </a:p>
          <a:p>
            <a:pPr marL="0" indent="0">
              <a:buNone/>
            </a:pPr>
            <a:r>
              <a:rPr lang="en-US" sz="2000" dirty="0"/>
              <a:t>	</a:t>
            </a:r>
            <a:r>
              <a:rPr lang="en-US" sz="2000" dirty="0">
                <a:hlinkClick r:id="rId2"/>
              </a:rPr>
              <a:t>http://www.elid.com/support/tiki-download_wiki_attachment.php?attId=1765&amp;download=y</a:t>
            </a:r>
            <a:endParaRPr lang="en-US" sz="2000" dirty="0"/>
          </a:p>
          <a:p>
            <a:r>
              <a:rPr lang="en-US" sz="2000" dirty="0"/>
              <a:t>Both </a:t>
            </a:r>
            <a:r>
              <a:rPr lang="en-US" sz="2000" dirty="0" err="1"/>
              <a:t>WinPro</a:t>
            </a:r>
            <a:r>
              <a:rPr lang="en-US" sz="2000" dirty="0"/>
              <a:t>\Server Edotpro.ini:</a:t>
            </a:r>
          </a:p>
          <a:p>
            <a:pPr marL="457200" lvl="1" indent="0">
              <a:buNone/>
            </a:pPr>
            <a:r>
              <a:rPr lang="en-US" sz="1800" dirty="0"/>
              <a:t>	[Options]</a:t>
            </a:r>
          </a:p>
          <a:p>
            <a:pPr marL="914400" lvl="2" indent="0">
              <a:buNone/>
            </a:pPr>
            <a:r>
              <a:rPr lang="en-US" sz="1600" dirty="0" err="1"/>
              <a:t>CondEmail</a:t>
            </a:r>
            <a:r>
              <a:rPr lang="en-US" sz="1600" dirty="0"/>
              <a:t>=1</a:t>
            </a:r>
          </a:p>
          <a:p>
            <a:r>
              <a:rPr lang="en-US" sz="2000" dirty="0"/>
              <a:t>If proxy server is used, need to set at Server\edotpro.ini:</a:t>
            </a:r>
          </a:p>
          <a:p>
            <a:pPr marL="457200" lvl="1" indent="0">
              <a:buNone/>
            </a:pPr>
            <a:r>
              <a:rPr lang="en-US" sz="1800" dirty="0"/>
              <a:t>[Server]</a:t>
            </a:r>
          </a:p>
          <a:p>
            <a:pPr marL="457200" lvl="1" indent="0">
              <a:buNone/>
            </a:pPr>
            <a:r>
              <a:rPr lang="en-US" sz="1800" dirty="0" err="1"/>
              <a:t>ProxyIP</a:t>
            </a:r>
            <a:r>
              <a:rPr lang="en-US" sz="1800" dirty="0"/>
              <a:t>=1.2.3.4</a:t>
            </a:r>
          </a:p>
          <a:p>
            <a:pPr marL="457200" lvl="1" indent="0">
              <a:buNone/>
            </a:pPr>
            <a:r>
              <a:rPr lang="en-US" sz="1800" dirty="0" err="1"/>
              <a:t>ProxyPort</a:t>
            </a:r>
            <a:r>
              <a:rPr lang="en-US" sz="1800" dirty="0"/>
              <a:t>=80</a:t>
            </a:r>
          </a:p>
          <a:p>
            <a:r>
              <a:rPr lang="en-US" sz="2000" dirty="0"/>
              <a:t>Designer – Cond I/O – set trans &amp; email</a:t>
            </a:r>
          </a:p>
          <a:p>
            <a:r>
              <a:rPr lang="en-US" sz="2000" dirty="0"/>
              <a:t>Conditional Email</a:t>
            </a:r>
          </a:p>
          <a:p>
            <a:pPr lvl="1"/>
            <a:r>
              <a:rPr lang="en-US" sz="1800" dirty="0"/>
              <a:t>Abnormal events</a:t>
            </a:r>
          </a:p>
          <a:p>
            <a:pPr lvl="2"/>
            <a:r>
              <a:rPr lang="en-US" sz="1600" dirty="0"/>
              <a:t>Fire alarm</a:t>
            </a:r>
          </a:p>
          <a:p>
            <a:pPr lvl="2"/>
            <a:r>
              <a:rPr lang="en-US" sz="1600" dirty="0"/>
              <a:t>Door forced open alarm</a:t>
            </a:r>
          </a:p>
          <a:p>
            <a:pPr marL="0" indent="0">
              <a:buNone/>
            </a:pPr>
            <a:r>
              <a:rPr lang="en-MY" sz="2400" dirty="0"/>
              <a:t>          </a:t>
            </a:r>
            <a:endParaRPr lang="en-MY" sz="2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9F74BC1A-AAF5-4478-892E-83502E716C49}"/>
              </a:ext>
            </a:extLst>
          </p:cNvPr>
          <p:cNvPicPr>
            <a:picLocks noChangeAspect="1"/>
          </p:cNvPicPr>
          <p:nvPr/>
        </p:nvPicPr>
        <p:blipFill>
          <a:blip r:embed="rId3"/>
          <a:stretch>
            <a:fillRect/>
          </a:stretch>
        </p:blipFill>
        <p:spPr>
          <a:xfrm>
            <a:off x="7999412" y="3200400"/>
            <a:ext cx="2729133" cy="2448193"/>
          </a:xfrm>
          <a:prstGeom prst="rect">
            <a:avLst/>
          </a:prstGeom>
        </p:spPr>
      </p:pic>
    </p:spTree>
    <p:extLst>
      <p:ext uri="{BB962C8B-B14F-4D97-AF65-F5344CB8AC3E}">
        <p14:creationId xmlns:p14="http://schemas.microsoft.com/office/powerpoint/2010/main" val="30631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Email Alert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08500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Web Server</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600200"/>
            <a:ext cx="11201400" cy="52578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dk1"/>
              </a:buClr>
              <a:buSzPct val="80000"/>
              <a:buFont typeface="Wingdings" panose="05000000000000000000" pitchFamily="2" charset="2"/>
              <a:buChar char="q"/>
            </a:pPr>
            <a:r>
              <a:rPr lang="en-MY" sz="2400" dirty="0">
                <a:latin typeface="Times New Roman" panose="02020603050405020304" pitchFamily="18" charset="0"/>
                <a:ea typeface="Titillium Web"/>
                <a:cs typeface="Times New Roman" panose="02020603050405020304" pitchFamily="18" charset="0"/>
                <a:sym typeface="Titillium Web"/>
              </a:rPr>
              <a:t>Work in </a:t>
            </a:r>
            <a:r>
              <a:rPr lang="en-MY" sz="2400" dirty="0" err="1">
                <a:latin typeface="Times New Roman" panose="02020603050405020304" pitchFamily="18" charset="0"/>
                <a:ea typeface="Titillium Web"/>
                <a:cs typeface="Times New Roman" panose="02020603050405020304" pitchFamily="18" charset="0"/>
                <a:sym typeface="Titillium Web"/>
              </a:rPr>
              <a:t>WinPro</a:t>
            </a:r>
            <a:r>
              <a:rPr lang="en-MY" sz="2400" dirty="0">
                <a:latin typeface="Times New Roman" panose="02020603050405020304" pitchFamily="18" charset="0"/>
                <a:ea typeface="Titillium Web"/>
                <a:cs typeface="Times New Roman" panose="02020603050405020304" pitchFamily="18" charset="0"/>
                <a:sym typeface="Titillium Web"/>
              </a:rPr>
              <a:t> version 2.1.2.20 and earlier</a:t>
            </a:r>
          </a:p>
          <a:p>
            <a:pPr>
              <a:lnSpc>
                <a:spcPct val="100000"/>
              </a:lnSpc>
              <a:buClr>
                <a:schemeClr val="dk1"/>
              </a:buClr>
              <a:buSzPct val="80000"/>
              <a:buFont typeface="Wingdings" panose="05000000000000000000" pitchFamily="2" charset="2"/>
              <a:buChar char="q"/>
            </a:pPr>
            <a:r>
              <a:rPr lang="en-MY" sz="2400" dirty="0">
                <a:latin typeface="Times New Roman" panose="02020603050405020304" pitchFamily="18" charset="0"/>
                <a:ea typeface="Titillium Web"/>
                <a:cs typeface="Times New Roman" panose="02020603050405020304" pitchFamily="18" charset="0"/>
                <a:sym typeface="Titillium Web"/>
              </a:rPr>
              <a:t>Version 2.1.2.21 and latest web server has some problems. Developer is in progress to fix it.</a:t>
            </a:r>
          </a:p>
          <a:p>
            <a:pPr indent="-457200">
              <a:lnSpc>
                <a:spcPct val="100000"/>
              </a:lnSpc>
              <a:buClr>
                <a:schemeClr val="dk1"/>
              </a:buClr>
              <a:buSzPct val="80000"/>
              <a:buFont typeface="Wingdings" panose="05000000000000000000" pitchFamily="2" charset="2"/>
              <a:buChar char="q"/>
            </a:pPr>
            <a:endParaRPr lang="en-MY" sz="2400" b="1" dirty="0">
              <a:latin typeface="Times New Roman" panose="02020603050405020304" pitchFamily="18" charset="0"/>
              <a:ea typeface="Titillium Web"/>
              <a:cs typeface="Times New Roman" panose="02020603050405020304" pitchFamily="18" charset="0"/>
              <a:sym typeface="Titillium Web"/>
            </a:endParaRPr>
          </a:p>
          <a:p>
            <a:pPr marL="0" indent="0">
              <a:lnSpc>
                <a:spcPct val="100000"/>
              </a:lnSpc>
              <a:buClr>
                <a:schemeClr val="dk1"/>
              </a:buClr>
              <a:buSzPct val="80000"/>
              <a:buNone/>
            </a:pPr>
            <a:r>
              <a:rPr lang="en-MY" sz="2400" b="1" dirty="0">
                <a:latin typeface="Times New Roman" panose="02020603050405020304" pitchFamily="18" charset="0"/>
                <a:ea typeface="Titillium Web"/>
                <a:cs typeface="Times New Roman" panose="02020603050405020304" pitchFamily="18" charset="0"/>
                <a:sym typeface="Titillium Web"/>
              </a:rPr>
              <a:t>How to enable web server?</a:t>
            </a:r>
          </a:p>
          <a:p>
            <a:pPr marL="457200" indent="-457200">
              <a:buFont typeface="+mj-lt"/>
              <a:buAutoNum type="arabicPeriod"/>
            </a:pPr>
            <a:r>
              <a:rPr lang="en-MY" sz="2400" dirty="0">
                <a:latin typeface="Times New Roman" panose="02020603050405020304" pitchFamily="18" charset="0"/>
                <a:cs typeface="Times New Roman" panose="02020603050405020304" pitchFamily="18" charset="0"/>
              </a:rPr>
              <a:t>Run </a:t>
            </a:r>
            <a:r>
              <a:rPr lang="en-MY" sz="2400" dirty="0" err="1">
                <a:latin typeface="Times New Roman" panose="02020603050405020304" pitchFamily="18" charset="0"/>
                <a:cs typeface="Times New Roman" panose="02020603050405020304" pitchFamily="18" charset="0"/>
              </a:rPr>
              <a:t>WinPro</a:t>
            </a:r>
            <a:r>
              <a:rPr lang="en-MY" sz="2400" dirty="0">
                <a:latin typeface="Times New Roman" panose="02020603050405020304" pitchFamily="18" charset="0"/>
                <a:cs typeface="Times New Roman" panose="02020603050405020304" pitchFamily="18" charset="0"/>
              </a:rPr>
              <a:t> Server &gt; Click Settings then  </a:t>
            </a:r>
          </a:p>
          <a:p>
            <a:pPr marL="457200" indent="-457200">
              <a:buFont typeface="+mj-lt"/>
              <a:buAutoNum type="arabicPeriod"/>
            </a:pPr>
            <a:r>
              <a:rPr lang="en-MY" sz="2400" dirty="0">
                <a:latin typeface="Times New Roman" panose="02020603050405020304" pitchFamily="18" charset="0"/>
                <a:cs typeface="Times New Roman" panose="02020603050405020304" pitchFamily="18" charset="0"/>
              </a:rPr>
              <a:t>Enable "Full Control", tick on the both "Enable" and "Full Control“ checkboxes</a:t>
            </a:r>
          </a:p>
          <a:p>
            <a:pPr marL="457200" indent="-457200">
              <a:buFont typeface="+mj-lt"/>
              <a:buAutoNum type="arabicPeriod"/>
            </a:pPr>
            <a:r>
              <a:rPr lang="en-MY" sz="2400" dirty="0">
                <a:latin typeface="Times New Roman" panose="02020603050405020304" pitchFamily="18" charset="0"/>
                <a:cs typeface="Times New Roman" panose="02020603050405020304" pitchFamily="18" charset="0"/>
              </a:rPr>
              <a:t>Point web browser from any PC (with network) to </a:t>
            </a:r>
            <a:r>
              <a:rPr lang="en-MY" sz="2400" dirty="0" err="1">
                <a:latin typeface="Times New Roman" panose="02020603050405020304" pitchFamily="18" charset="0"/>
                <a:cs typeface="Times New Roman" panose="02020603050405020304" pitchFamily="18" charset="0"/>
              </a:rPr>
              <a:t>WinPro</a:t>
            </a:r>
            <a:r>
              <a:rPr lang="en-MY" sz="2400" dirty="0">
                <a:latin typeface="Times New Roman" panose="02020603050405020304" pitchFamily="18" charset="0"/>
                <a:cs typeface="Times New Roman" panose="02020603050405020304" pitchFamily="18" charset="0"/>
              </a:rPr>
              <a:t> running in Server PC, then</a:t>
            </a:r>
          </a:p>
          <a:p>
            <a:pPr marL="457200" indent="-457200">
              <a:buFont typeface="+mj-lt"/>
              <a:buAutoNum type="arabicPeriod"/>
            </a:pPr>
            <a:r>
              <a:rPr lang="en-MY" sz="2400" dirty="0">
                <a:latin typeface="Times New Roman" panose="02020603050405020304" pitchFamily="18" charset="0"/>
                <a:cs typeface="Times New Roman" panose="02020603050405020304" pitchFamily="18" charset="0"/>
              </a:rPr>
              <a:t>Enter URL </a:t>
            </a:r>
            <a:r>
              <a:rPr lang="en-MY" u="sng"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http://Server </a:t>
            </a:r>
            <a:r>
              <a:rPr lang="en-MY" sz="2400" u="sng"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IP</a:t>
            </a:r>
            <a:r>
              <a:rPr lang="en-MY" sz="2400" u="sng" dirty="0">
                <a:solidFill>
                  <a:srgbClr val="0070C0"/>
                </a:solidFill>
                <a:latin typeface="Times New Roman" panose="02020603050405020304" pitchFamily="18" charset="0"/>
                <a:cs typeface="Times New Roman" panose="02020603050405020304" pitchFamily="18" charset="0"/>
              </a:rPr>
              <a:t> Address</a:t>
            </a:r>
            <a:r>
              <a:rPr lang="en-MY" sz="2400" dirty="0">
                <a:solidFill>
                  <a:srgbClr val="0070C0"/>
                </a:solidFill>
                <a:latin typeface="Times New Roman" panose="02020603050405020304" pitchFamily="18" charset="0"/>
                <a:cs typeface="Times New Roman" panose="02020603050405020304" pitchFamily="18" charset="0"/>
              </a:rPr>
              <a:t>   , </a:t>
            </a:r>
            <a:r>
              <a:rPr lang="en-MY" sz="2400" dirty="0">
                <a:latin typeface="Times New Roman" panose="02020603050405020304" pitchFamily="18" charset="0"/>
                <a:cs typeface="Times New Roman" panose="02020603050405020304" pitchFamily="18" charset="0"/>
              </a:rPr>
              <a:t>Example: </a:t>
            </a:r>
            <a:r>
              <a:rPr lang="en-MY" sz="2400" u="sng" dirty="0">
                <a:latin typeface="Times New Roman" panose="02020603050405020304" pitchFamily="18" charset="0"/>
                <a:cs typeface="Times New Roman" panose="02020603050405020304" pitchFamily="18" charset="0"/>
                <a:hlinkClick r:id="rId3"/>
              </a:rPr>
              <a:t>http://128.100.7.99</a:t>
            </a:r>
            <a:r>
              <a:rPr lang="en-MY"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7664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Web Server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97054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p:txBody>
          <a:bodyPr/>
          <a:lstStyle/>
          <a:p>
            <a:r>
              <a:rPr lang="en-MY" b="1" dirty="0">
                <a:latin typeface="Andalus" panose="02020603050405020304" pitchFamily="18" charset="-78"/>
                <a:cs typeface="Andalus" panose="02020603050405020304" pitchFamily="18" charset="-78"/>
              </a:rPr>
              <a:t>CCTV Integration</a:t>
            </a:r>
            <a:endParaRPr lang="en-MY"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684212" y="1600200"/>
            <a:ext cx="11201400" cy="52578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Support DVR/NVR from manufacturer:</a:t>
            </a:r>
          </a:p>
          <a:p>
            <a:pPr lvl="1"/>
            <a:r>
              <a:rPr lang="en-US" dirty="0"/>
              <a:t> Hikvision, Dahua</a:t>
            </a:r>
          </a:p>
          <a:p>
            <a:r>
              <a:rPr lang="en-US" dirty="0"/>
              <a:t>High definition Video</a:t>
            </a:r>
          </a:p>
          <a:p>
            <a:r>
              <a:rPr lang="en-US" dirty="0"/>
              <a:t>Live Stream</a:t>
            </a:r>
          </a:p>
          <a:p>
            <a:r>
              <a:rPr lang="en-US" dirty="0"/>
              <a:t>Playback</a:t>
            </a:r>
          </a:p>
          <a:p>
            <a:r>
              <a:rPr lang="en-US" dirty="0"/>
              <a:t>PTZ</a:t>
            </a:r>
          </a:p>
          <a:p>
            <a:r>
              <a:rPr lang="en-US" dirty="0"/>
              <a:t>Event driven</a:t>
            </a:r>
          </a:p>
          <a:p>
            <a:pPr lvl="1"/>
            <a:r>
              <a:rPr lang="en-US" dirty="0"/>
              <a:t>Transaction triggered.</a:t>
            </a:r>
          </a:p>
          <a:p>
            <a:pPr lvl="2"/>
            <a:r>
              <a:rPr lang="en-US" dirty="0"/>
              <a:t>E.g. Door forced open alarm</a:t>
            </a:r>
          </a:p>
          <a:p>
            <a:pPr lvl="1"/>
            <a:r>
              <a:rPr lang="en-US" dirty="0"/>
              <a:t>video clips</a:t>
            </a:r>
          </a:p>
          <a:p>
            <a:pPr lvl="1"/>
            <a:r>
              <a:rPr lang="en-US" dirty="0"/>
              <a:t>Snapshots</a:t>
            </a:r>
          </a:p>
          <a:p>
            <a:pPr marL="0" indent="0">
              <a:lnSpc>
                <a:spcPct val="100000"/>
              </a:lnSpc>
              <a:buClr>
                <a:schemeClr val="dk1"/>
              </a:buClr>
              <a:buSzPct val="80000"/>
              <a:buNone/>
            </a:pPr>
            <a:endParaRPr lang="en-MY" sz="20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24F6D5C9-0086-4DB2-B4CC-657C9BB87186}"/>
              </a:ext>
            </a:extLst>
          </p:cNvPr>
          <p:cNvPicPr>
            <a:picLocks noChangeAspect="1"/>
          </p:cNvPicPr>
          <p:nvPr/>
        </p:nvPicPr>
        <p:blipFill>
          <a:blip r:embed="rId2"/>
          <a:stretch>
            <a:fillRect/>
          </a:stretch>
        </p:blipFill>
        <p:spPr>
          <a:xfrm>
            <a:off x="5441518" y="3676294"/>
            <a:ext cx="5301093" cy="3030181"/>
          </a:xfrm>
          <a:prstGeom prst="rect">
            <a:avLst/>
          </a:prstGeom>
        </p:spPr>
      </p:pic>
      <p:pic>
        <p:nvPicPr>
          <p:cNvPr id="3" name="Picture 2">
            <a:extLst>
              <a:ext uri="{FF2B5EF4-FFF2-40B4-BE49-F238E27FC236}">
                <a16:creationId xmlns:a16="http://schemas.microsoft.com/office/drawing/2014/main" id="{CCE2EACB-932D-43ED-97B2-14A943A521A0}"/>
              </a:ext>
            </a:extLst>
          </p:cNvPr>
          <p:cNvPicPr>
            <a:picLocks noChangeAspect="1"/>
          </p:cNvPicPr>
          <p:nvPr/>
        </p:nvPicPr>
        <p:blipFill>
          <a:blip r:embed="rId3"/>
          <a:stretch>
            <a:fillRect/>
          </a:stretch>
        </p:blipFill>
        <p:spPr>
          <a:xfrm>
            <a:off x="7027604" y="609600"/>
            <a:ext cx="4858008" cy="3030181"/>
          </a:xfrm>
          <a:prstGeom prst="rect">
            <a:avLst/>
          </a:prstGeom>
        </p:spPr>
      </p:pic>
    </p:spTree>
    <p:extLst>
      <p:ext uri="{BB962C8B-B14F-4D97-AF65-F5344CB8AC3E}">
        <p14:creationId xmlns:p14="http://schemas.microsoft.com/office/powerpoint/2010/main" val="233873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additive="base">
                                        <p:cTn id="49" dur="500" fill="hold"/>
                                        <p:tgtEl>
                                          <p:spTgt spid="2"/>
                                        </p:tgtEl>
                                        <p:attrNameLst>
                                          <p:attrName>ppt_x</p:attrName>
                                        </p:attrNameLst>
                                      </p:cBhvr>
                                      <p:tavLst>
                                        <p:tav tm="0">
                                          <p:val>
                                            <p:strVal val="#ppt_x"/>
                                          </p:val>
                                        </p:tav>
                                        <p:tav tm="100000">
                                          <p:val>
                                            <p:strVal val="#ppt_x"/>
                                          </p:val>
                                        </p:tav>
                                      </p:tavLst>
                                    </p:anim>
                                    <p:anim calcmode="lin" valueType="num">
                                      <p:cBhvr additive="base">
                                        <p:cTn id="5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379412" y="228600"/>
            <a:ext cx="3884611" cy="547688"/>
          </a:xfrm>
        </p:spPr>
        <p:txBody>
          <a:bodyPr>
            <a:normAutofit/>
          </a:bodyPr>
          <a:lstStyle/>
          <a:p>
            <a:r>
              <a:rPr lang="en-MY" sz="2800" b="1" dirty="0">
                <a:latin typeface="Andalus" panose="02020603050405020304" pitchFamily="18" charset="-78"/>
                <a:cs typeface="Andalus" panose="02020603050405020304" pitchFamily="18" charset="-78"/>
              </a:rPr>
              <a:t>DAHUA SETUP</a:t>
            </a:r>
            <a:endParaRPr lang="en-MY" sz="2800" dirty="0"/>
          </a:p>
        </p:txBody>
      </p:sp>
      <p:sp>
        <p:nvSpPr>
          <p:cNvPr id="12" name="Shape 3843">
            <a:extLst>
              <a:ext uri="{FF2B5EF4-FFF2-40B4-BE49-F238E27FC236}">
                <a16:creationId xmlns:a16="http://schemas.microsoft.com/office/drawing/2014/main" id="{22B17CA5-451D-4443-9366-42452E2F9127}"/>
              </a:ext>
            </a:extLst>
          </p:cNvPr>
          <p:cNvSpPr txBox="1">
            <a:spLocks/>
          </p:cNvSpPr>
          <p:nvPr/>
        </p:nvSpPr>
        <p:spPr>
          <a:xfrm>
            <a:off x="227012" y="776288"/>
            <a:ext cx="11658600" cy="6081712"/>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a:pPr>
            <a:r>
              <a:rPr lang="en-MY" sz="2400" dirty="0"/>
              <a:t>Dahua CCTV Integration can work with WinPro2 version 2.1.2.18 or later. You may download and install the latest WinPro2 from Tiki Support website:</a:t>
            </a:r>
          </a:p>
          <a:p>
            <a:pPr marL="536575" lvl="0" indent="0">
              <a:buNone/>
            </a:pPr>
            <a:r>
              <a:rPr lang="en-MY" sz="2400" u="sng" dirty="0">
                <a:hlinkClick r:id="rId2"/>
              </a:rPr>
              <a:t>http://www.elid.com/support/tiki-index.php?page=WinPro+SQL-based+Access+Manager</a:t>
            </a:r>
            <a:endParaRPr lang="en-MY" sz="2400" dirty="0"/>
          </a:p>
          <a:p>
            <a:pPr marL="0" indent="0">
              <a:buNone/>
            </a:pPr>
            <a:endParaRPr lang="en-MY" sz="2400" dirty="0"/>
          </a:p>
          <a:p>
            <a:pPr marL="514350" lvl="0" indent="-514350">
              <a:buFont typeface="+mj-lt"/>
              <a:buAutoNum type="arabicPeriod" startAt="2"/>
            </a:pPr>
            <a:r>
              <a:rPr lang="en-MY" sz="2400" dirty="0"/>
              <a:t>Download and install Dahua Add-On Installation file into </a:t>
            </a:r>
            <a:r>
              <a:rPr lang="en-MY" sz="2400" dirty="0" err="1"/>
              <a:t>WinPro</a:t>
            </a:r>
            <a:r>
              <a:rPr lang="en-MY" sz="2400" dirty="0"/>
              <a:t> folder:</a:t>
            </a:r>
          </a:p>
          <a:p>
            <a:pPr marL="536575" lvl="0" indent="0">
              <a:buNone/>
            </a:pPr>
            <a:r>
              <a:rPr lang="en-MY" sz="2400" u="sng" dirty="0">
                <a:hlinkClick r:id="rId3"/>
              </a:rPr>
              <a:t>http://www.elid.com/support/tiki-download_file.php?fileId=389</a:t>
            </a:r>
            <a:endParaRPr lang="en-MY" sz="2400" dirty="0"/>
          </a:p>
          <a:p>
            <a:pPr marL="536575" lvl="0" indent="0">
              <a:buNone/>
            </a:pPr>
            <a:r>
              <a:rPr lang="en-MY" sz="2400" dirty="0"/>
              <a:t>Make sure </a:t>
            </a:r>
            <a:r>
              <a:rPr lang="en-MY" sz="2400" dirty="0" err="1"/>
              <a:t>DHCCTV.Exe</a:t>
            </a:r>
            <a:r>
              <a:rPr lang="en-MY" sz="2400" dirty="0"/>
              <a:t> can be found under </a:t>
            </a:r>
            <a:r>
              <a:rPr lang="en-MY" sz="2400" dirty="0" err="1"/>
              <a:t>WinPro</a:t>
            </a:r>
            <a:r>
              <a:rPr lang="en-MY" sz="2400" dirty="0"/>
              <a:t>\CCTV folder</a:t>
            </a:r>
          </a:p>
          <a:p>
            <a:pPr marL="0" indent="0">
              <a:buNone/>
            </a:pPr>
            <a:endParaRPr lang="en-MY" sz="2400" dirty="0"/>
          </a:p>
          <a:p>
            <a:pPr marL="514350" lvl="0" indent="-514350">
              <a:buFont typeface="+mj-lt"/>
              <a:buAutoNum type="arabicPeriod" startAt="3"/>
            </a:pPr>
            <a:r>
              <a:rPr lang="en-MY" sz="2400" dirty="0"/>
              <a:t>Open both EdotPro.ini configuration settings file from the path below:</a:t>
            </a:r>
          </a:p>
          <a:p>
            <a:pPr marL="536575" lvl="0" indent="0">
              <a:buNone/>
            </a:pPr>
            <a:r>
              <a:rPr lang="en-MY" sz="2400" dirty="0"/>
              <a:t>C:\Program Files (x86)\</a:t>
            </a:r>
            <a:r>
              <a:rPr lang="en-MY" sz="2400" dirty="0" err="1"/>
              <a:t>WinPro</a:t>
            </a:r>
            <a:endParaRPr lang="en-MY" sz="2400" dirty="0"/>
          </a:p>
          <a:p>
            <a:pPr marL="536575" lvl="0" indent="0">
              <a:buNone/>
            </a:pPr>
            <a:r>
              <a:rPr lang="en-MY" sz="2400" dirty="0"/>
              <a:t>C:\Program Files (x86)\</a:t>
            </a:r>
            <a:r>
              <a:rPr lang="en-MY" sz="2400" dirty="0" err="1"/>
              <a:t>WinPro</a:t>
            </a:r>
            <a:r>
              <a:rPr lang="en-MY" sz="2400" dirty="0"/>
              <a:t>\Server</a:t>
            </a:r>
          </a:p>
        </p:txBody>
      </p:sp>
    </p:spTree>
    <p:extLst>
      <p:ext uri="{BB962C8B-B14F-4D97-AF65-F5344CB8AC3E}">
        <p14:creationId xmlns:p14="http://schemas.microsoft.com/office/powerpoint/2010/main" val="71870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3843">
            <a:extLst>
              <a:ext uri="{FF2B5EF4-FFF2-40B4-BE49-F238E27FC236}">
                <a16:creationId xmlns:a16="http://schemas.microsoft.com/office/drawing/2014/main" id="{22B17CA5-451D-4443-9366-42452E2F9127}"/>
              </a:ext>
            </a:extLst>
          </p:cNvPr>
          <p:cNvSpPr txBox="1">
            <a:spLocks/>
          </p:cNvSpPr>
          <p:nvPr/>
        </p:nvSpPr>
        <p:spPr>
          <a:xfrm>
            <a:off x="227012" y="152400"/>
            <a:ext cx="11658600" cy="67056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rabicPeriod" startAt="4"/>
            </a:pPr>
            <a:r>
              <a:rPr lang="en-MY" sz="2400" dirty="0"/>
              <a:t>Edit both EdotPro.ini as below:</a:t>
            </a:r>
          </a:p>
          <a:p>
            <a:pPr marL="536575" indent="0">
              <a:buNone/>
            </a:pPr>
            <a:r>
              <a:rPr lang="en-MY" sz="2400" dirty="0"/>
              <a:t>[Options]</a:t>
            </a:r>
          </a:p>
          <a:p>
            <a:pPr marL="536575" indent="0">
              <a:buNone/>
            </a:pPr>
            <a:r>
              <a:rPr lang="en-MY" sz="2400" dirty="0" err="1"/>
              <a:t>CondIOEnabled</a:t>
            </a:r>
            <a:r>
              <a:rPr lang="en-MY" sz="2400" dirty="0"/>
              <a:t>=1</a:t>
            </a:r>
          </a:p>
          <a:p>
            <a:pPr marL="0" indent="0">
              <a:buNone/>
            </a:pPr>
            <a:endParaRPr lang="en-MY" sz="2400" dirty="0"/>
          </a:p>
          <a:p>
            <a:pPr marL="0" indent="0">
              <a:buNone/>
            </a:pPr>
            <a:endParaRPr lang="en-MY" sz="2400" dirty="0"/>
          </a:p>
          <a:p>
            <a:pPr marL="514350" lvl="0" indent="-514350">
              <a:buFont typeface="+mj-lt"/>
              <a:buAutoNum type="arabicPeriod" startAt="5"/>
            </a:pPr>
            <a:r>
              <a:rPr lang="en-MY" sz="2400" dirty="0"/>
              <a:t>Edit C:\Program Files (x86)\</a:t>
            </a:r>
            <a:r>
              <a:rPr lang="en-MY" sz="2400" dirty="0" err="1"/>
              <a:t>WinPro</a:t>
            </a:r>
            <a:r>
              <a:rPr lang="en-MY" sz="2400" dirty="0"/>
              <a:t>\Edotpro.ini:</a:t>
            </a:r>
          </a:p>
          <a:p>
            <a:pPr marL="536575" indent="0">
              <a:buNone/>
            </a:pPr>
            <a:r>
              <a:rPr lang="en-MY" sz="2400" dirty="0"/>
              <a:t>[Designer]</a:t>
            </a:r>
          </a:p>
          <a:p>
            <a:pPr marL="536575" indent="0">
              <a:buNone/>
            </a:pPr>
            <a:r>
              <a:rPr lang="en-MY" sz="2400" dirty="0"/>
              <a:t>Advanced=1</a:t>
            </a:r>
          </a:p>
          <a:p>
            <a:pPr marL="0" indent="0">
              <a:buNone/>
            </a:pPr>
            <a:r>
              <a:rPr lang="en-MY" sz="2400" dirty="0"/>
              <a:t> </a:t>
            </a:r>
          </a:p>
          <a:p>
            <a:pPr marL="514350" lvl="0" indent="-514350">
              <a:buFont typeface="+mj-lt"/>
              <a:buAutoNum type="arabicPeriod" startAt="6"/>
            </a:pPr>
            <a:r>
              <a:rPr lang="en-MY" sz="2400" dirty="0"/>
              <a:t>Setup Dahua NVR as usual and ensure that it is working fine.</a:t>
            </a:r>
          </a:p>
          <a:p>
            <a:pPr marL="879475" lvl="0" indent="-342900"/>
            <a:r>
              <a:rPr lang="en-MY" sz="2400" dirty="0"/>
              <a:t>Network Parameters (IP Address, Port &amp; etc.)</a:t>
            </a:r>
          </a:p>
          <a:p>
            <a:pPr marL="879475" lvl="0" indent="-342900"/>
            <a:r>
              <a:rPr lang="en-MY" sz="2400" dirty="0"/>
              <a:t>Username &amp; Password</a:t>
            </a:r>
          </a:p>
          <a:p>
            <a:pPr marL="879475" lvl="0" indent="-342900"/>
            <a:r>
              <a:rPr lang="en-MY" sz="2400" dirty="0"/>
              <a:t>Add IP Camera</a:t>
            </a:r>
          </a:p>
          <a:p>
            <a:pPr marL="879475" lvl="0" indent="-342900"/>
            <a:r>
              <a:rPr lang="en-MY" sz="2400" dirty="0"/>
              <a:t>Others</a:t>
            </a:r>
          </a:p>
        </p:txBody>
      </p:sp>
      <p:sp>
        <p:nvSpPr>
          <p:cNvPr id="6" name="TextBox 5">
            <a:extLst>
              <a:ext uri="{FF2B5EF4-FFF2-40B4-BE49-F238E27FC236}">
                <a16:creationId xmlns:a16="http://schemas.microsoft.com/office/drawing/2014/main" id="{9996AF2B-D788-4B38-ACD8-59538A84800A}"/>
              </a:ext>
            </a:extLst>
          </p:cNvPr>
          <p:cNvSpPr txBox="1"/>
          <p:nvPr/>
        </p:nvSpPr>
        <p:spPr>
          <a:xfrm>
            <a:off x="3656012" y="762000"/>
            <a:ext cx="3378232" cy="1569660"/>
          </a:xfrm>
          <a:prstGeom prst="rect">
            <a:avLst/>
          </a:prstGeom>
          <a:noFill/>
        </p:spPr>
        <p:txBody>
          <a:bodyPr wrap="none" rtlCol="0">
            <a:spAutoFit/>
          </a:bodyPr>
          <a:lstStyle/>
          <a:p>
            <a:pPr marL="536575" indent="0">
              <a:buNone/>
            </a:pPr>
            <a:r>
              <a:rPr lang="en-MY" sz="2400" dirty="0"/>
              <a:t>[CCTV]</a:t>
            </a:r>
          </a:p>
          <a:p>
            <a:pPr marL="536575" indent="0">
              <a:buNone/>
            </a:pPr>
            <a:r>
              <a:rPr lang="en-MY" sz="2400" dirty="0"/>
              <a:t>Enable=1</a:t>
            </a:r>
          </a:p>
          <a:p>
            <a:pPr marL="536575" indent="0">
              <a:buNone/>
            </a:pPr>
            <a:r>
              <a:rPr lang="en-MY" sz="2400" dirty="0" err="1"/>
              <a:t>DaHua</a:t>
            </a:r>
            <a:r>
              <a:rPr lang="en-MY" sz="2400" dirty="0"/>
              <a:t>=1</a:t>
            </a:r>
          </a:p>
          <a:p>
            <a:pPr marL="536575" indent="0">
              <a:buNone/>
            </a:pPr>
            <a:r>
              <a:rPr lang="en-MY" sz="2400" dirty="0"/>
              <a:t>rem DVRIP=127.0.0.1</a:t>
            </a:r>
          </a:p>
        </p:txBody>
      </p:sp>
    </p:spTree>
    <p:extLst>
      <p:ext uri="{BB962C8B-B14F-4D97-AF65-F5344CB8AC3E}">
        <p14:creationId xmlns:p14="http://schemas.microsoft.com/office/powerpoint/2010/main" val="131911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anim calcmode="lin" valueType="num">
                                      <p:cBhvr additive="base">
                                        <p:cTn id="2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6" end="6"/>
                                            </p:txEl>
                                          </p:spTgt>
                                        </p:tgtEl>
                                        <p:attrNameLst>
                                          <p:attrName>style.visibility</p:attrName>
                                        </p:attrNameLst>
                                      </p:cBhvr>
                                      <p:to>
                                        <p:strVal val="visible"/>
                                      </p:to>
                                    </p:set>
                                    <p:anim calcmode="lin" valueType="num">
                                      <p:cBhvr additive="base">
                                        <p:cTn id="29"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7" end="7"/>
                                            </p:txEl>
                                          </p:spTgt>
                                        </p:tgtEl>
                                        <p:attrNameLst>
                                          <p:attrName>style.visibility</p:attrName>
                                        </p:attrNameLst>
                                      </p:cBhvr>
                                      <p:to>
                                        <p:strVal val="visible"/>
                                      </p:to>
                                    </p:set>
                                    <p:anim calcmode="lin" valueType="num">
                                      <p:cBhvr additive="base">
                                        <p:cTn id="3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xEl>
                                              <p:pRg st="9" end="9"/>
                                            </p:txEl>
                                          </p:spTgt>
                                        </p:tgtEl>
                                        <p:attrNameLst>
                                          <p:attrName>style.visibility</p:attrName>
                                        </p:attrNameLst>
                                      </p:cBhvr>
                                      <p:to>
                                        <p:strVal val="visible"/>
                                      </p:to>
                                    </p:set>
                                    <p:anim calcmode="lin" valueType="num">
                                      <p:cBhvr additive="base">
                                        <p:cTn id="39"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xEl>
                                              <p:pRg st="10" end="10"/>
                                            </p:txEl>
                                          </p:spTgt>
                                        </p:tgtEl>
                                        <p:attrNameLst>
                                          <p:attrName>style.visibility</p:attrName>
                                        </p:attrNameLst>
                                      </p:cBhvr>
                                      <p:to>
                                        <p:strVal val="visible"/>
                                      </p:to>
                                    </p:set>
                                    <p:anim calcmode="lin" valueType="num">
                                      <p:cBhvr additive="base">
                                        <p:cTn id="43"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
                                            <p:txEl>
                                              <p:pRg st="11" end="11"/>
                                            </p:txEl>
                                          </p:spTgt>
                                        </p:tgtEl>
                                        <p:attrNameLst>
                                          <p:attrName>style.visibility</p:attrName>
                                        </p:attrNameLst>
                                      </p:cBhvr>
                                      <p:to>
                                        <p:strVal val="visible"/>
                                      </p:to>
                                    </p:set>
                                    <p:anim calcmode="lin" valueType="num">
                                      <p:cBhvr additive="base">
                                        <p:cTn id="47"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
                                            <p:txEl>
                                              <p:pRg st="12" end="12"/>
                                            </p:txEl>
                                          </p:spTgt>
                                        </p:tgtEl>
                                        <p:attrNameLst>
                                          <p:attrName>style.visibility</p:attrName>
                                        </p:attrNameLst>
                                      </p:cBhvr>
                                      <p:to>
                                        <p:strVal val="visible"/>
                                      </p:to>
                                    </p:set>
                                    <p:anim calcmode="lin" valueType="num">
                                      <p:cBhvr additive="base">
                                        <p:cTn id="51" dur="500" fill="hold"/>
                                        <p:tgtEl>
                                          <p:spTgt spid="12">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
                                            <p:txEl>
                                              <p:pRg st="13" end="13"/>
                                            </p:txEl>
                                          </p:spTgt>
                                        </p:tgtEl>
                                        <p:attrNameLst>
                                          <p:attrName>style.visibility</p:attrName>
                                        </p:attrNameLst>
                                      </p:cBhvr>
                                      <p:to>
                                        <p:strVal val="visible"/>
                                      </p:to>
                                    </p:set>
                                    <p:anim calcmode="lin" valueType="num">
                                      <p:cBhvr additive="base">
                                        <p:cTn id="55" dur="500" fill="hold"/>
                                        <p:tgtEl>
                                          <p:spTgt spid="12">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3843">
            <a:extLst>
              <a:ext uri="{FF2B5EF4-FFF2-40B4-BE49-F238E27FC236}">
                <a16:creationId xmlns:a16="http://schemas.microsoft.com/office/drawing/2014/main" id="{22B17CA5-451D-4443-9366-42452E2F9127}"/>
              </a:ext>
            </a:extLst>
          </p:cNvPr>
          <p:cNvSpPr txBox="1">
            <a:spLocks/>
          </p:cNvSpPr>
          <p:nvPr/>
        </p:nvSpPr>
        <p:spPr>
          <a:xfrm>
            <a:off x="303212" y="152400"/>
            <a:ext cx="11355388" cy="67056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50000"/>
              </a:lnSpc>
              <a:spcAft>
                <a:spcPts val="800"/>
              </a:spcAft>
              <a:buFont typeface="+mj-lt"/>
              <a:buAutoNum type="arabicPeriod" startAt="7"/>
            </a:pPr>
            <a:r>
              <a:rPr lang="en-MY" sz="1800" dirty="0">
                <a:effectLst/>
                <a:latin typeface="Arial" panose="020B0604020202020204" pitchFamily="34" charset="0"/>
                <a:ea typeface="DengXian" panose="02010600030101010101" pitchFamily="2" charset="-122"/>
                <a:cs typeface="Times New Roman" panose="02020603050405020304" pitchFamily="18" charset="0"/>
              </a:rPr>
              <a:t>Run Designer, select Setup | Advanced Options</a:t>
            </a:r>
          </a:p>
          <a:p>
            <a:pPr marL="342900" lvl="0" indent="-342900" algn="just">
              <a:lnSpc>
                <a:spcPct val="150000"/>
              </a:lnSpc>
              <a:spcAft>
                <a:spcPts val="800"/>
              </a:spcAft>
              <a:buFont typeface="+mj-lt"/>
              <a:buAutoNum type="arabicPeriod" startAt="7"/>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lvl="0" indent="-342900" algn="just">
              <a:lnSpc>
                <a:spcPct val="150000"/>
              </a:lnSpc>
              <a:spcAft>
                <a:spcPts val="800"/>
              </a:spcAft>
              <a:buFont typeface="+mj-lt"/>
              <a:buAutoNum type="arabicPeriod" startAt="7"/>
            </a:pPr>
            <a:endParaRPr lang="en-MY" sz="1800" dirty="0">
              <a:effectLst/>
              <a:latin typeface="Arial" panose="020B0604020202020204" pitchFamily="34" charset="0"/>
              <a:ea typeface="DengXian" panose="02010600030101010101" pitchFamily="2" charset="-122"/>
              <a:cs typeface="Times New Roman" panose="02020603050405020304" pitchFamily="18" charset="0"/>
            </a:endParaRPr>
          </a:p>
          <a:p>
            <a:pPr marL="342900" lvl="0" indent="-342900" algn="just">
              <a:lnSpc>
                <a:spcPct val="150000"/>
              </a:lnSpc>
              <a:spcAft>
                <a:spcPts val="800"/>
              </a:spcAft>
              <a:buFont typeface="+mj-lt"/>
              <a:buAutoNum type="arabicPeriod" startAt="7"/>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7"/>
            </a:pPr>
            <a:r>
              <a:rPr lang="en-MY" sz="1800" dirty="0">
                <a:effectLst/>
                <a:latin typeface="Arial" panose="020B0604020202020204" pitchFamily="34" charset="0"/>
                <a:ea typeface="DengXian" panose="02010600030101010101" pitchFamily="2" charset="-122"/>
                <a:cs typeface="Times New Roman" panose="02020603050405020304" pitchFamily="18" charset="0"/>
              </a:rPr>
              <a:t>Enter 1, &lt;IP </a:t>
            </a:r>
            <a:r>
              <a:rPr lang="en-MY" sz="1800" dirty="0" err="1">
                <a:effectLst/>
                <a:latin typeface="Arial" panose="020B0604020202020204" pitchFamily="34" charset="0"/>
                <a:ea typeface="DengXian" panose="02010600030101010101" pitchFamily="2" charset="-122"/>
                <a:cs typeface="Times New Roman" panose="02020603050405020304" pitchFamily="18" charset="0"/>
              </a:rPr>
              <a:t>Address:Port</a:t>
            </a:r>
            <a:r>
              <a:rPr lang="en-MY" sz="1800" dirty="0">
                <a:effectLst/>
                <a:latin typeface="Arial" panose="020B0604020202020204" pitchFamily="34" charset="0"/>
                <a:ea typeface="DengXian" panose="02010600030101010101" pitchFamily="2" charset="-122"/>
                <a:cs typeface="Times New Roman" panose="02020603050405020304" pitchFamily="18" charset="0"/>
              </a:rPr>
              <a:t>&gt;, Username, Password, then click &lt;Set&gt;</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lvl="0" indent="-342900" algn="just">
              <a:lnSpc>
                <a:spcPct val="150000"/>
              </a:lnSpc>
              <a:spcAft>
                <a:spcPts val="800"/>
              </a:spcAft>
              <a:buFont typeface="+mj-lt"/>
              <a:buAutoNum type="arabicPeriod" startAt="7"/>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9" name="Picture 8">
            <a:extLst>
              <a:ext uri="{FF2B5EF4-FFF2-40B4-BE49-F238E27FC236}">
                <a16:creationId xmlns:a16="http://schemas.microsoft.com/office/drawing/2014/main" id="{7E52E3C2-D98B-480D-99A9-CB2020CF98FD}"/>
              </a:ext>
            </a:extLst>
          </p:cNvPr>
          <p:cNvPicPr/>
          <p:nvPr/>
        </p:nvPicPr>
        <p:blipFill rotWithShape="1">
          <a:blip r:embed="rId2"/>
          <a:srcRect r="87975" b="74590"/>
          <a:stretch/>
        </p:blipFill>
        <p:spPr bwMode="auto">
          <a:xfrm>
            <a:off x="1217612" y="914400"/>
            <a:ext cx="1752600" cy="1981200"/>
          </a:xfrm>
          <a:prstGeom prst="rect">
            <a:avLst/>
          </a:prstGeom>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A4ADBC30-4A53-40DE-9CEC-3B481E381E5A}"/>
              </a:ext>
            </a:extLst>
          </p:cNvPr>
          <p:cNvPicPr/>
          <p:nvPr/>
        </p:nvPicPr>
        <p:blipFill rotWithShape="1">
          <a:blip r:embed="rId3"/>
          <a:srcRect l="65481" t="47380" r="4539" b="16079"/>
          <a:stretch/>
        </p:blipFill>
        <p:spPr bwMode="auto">
          <a:xfrm>
            <a:off x="1189520" y="3429000"/>
            <a:ext cx="4343400" cy="27663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8528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 calcmode="lin" valueType="num">
                                      <p:cBhvr additive="base">
                                        <p:cTn id="17"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1865312" y="457200"/>
            <a:ext cx="8458200"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Training Outline (Session 2 – Sept 2)</a:t>
            </a:r>
          </a:p>
        </p:txBody>
      </p:sp>
      <p:sp>
        <p:nvSpPr>
          <p:cNvPr id="14" name="Rectangle 13">
            <a:extLst>
              <a:ext uri="{FF2B5EF4-FFF2-40B4-BE49-F238E27FC236}">
                <a16:creationId xmlns:a16="http://schemas.microsoft.com/office/drawing/2014/main" id="{B9F482F6-925C-4C4E-A8CC-7A3F9298BBC7}"/>
              </a:ext>
            </a:extLst>
          </p:cNvPr>
          <p:cNvSpPr/>
          <p:nvPr/>
        </p:nvSpPr>
        <p:spPr>
          <a:xfrm>
            <a:off x="447390" y="1834679"/>
            <a:ext cx="6256621" cy="4280531"/>
          </a:xfrm>
          <a:prstGeom prst="rect">
            <a:avLst/>
          </a:prstGeom>
        </p:spPr>
        <p:txBody>
          <a:bodyPr wrap="square">
            <a:spAutoFit/>
          </a:bodyPr>
          <a:lstStyle/>
          <a:p>
            <a:pPr marL="342900" lvl="0" indent="-342900">
              <a:lnSpc>
                <a:spcPct val="200000"/>
              </a:lnSpc>
              <a:buFont typeface="Wingdings" panose="05000000000000000000" pitchFamily="2" charset="2"/>
              <a:buChar char="§"/>
            </a:pPr>
            <a:r>
              <a:rPr lang="en-MY" sz="2800" b="1" dirty="0"/>
              <a:t>Refreshment from session 1</a:t>
            </a:r>
          </a:p>
          <a:p>
            <a:pPr marL="342900" lvl="0" indent="-342900">
              <a:lnSpc>
                <a:spcPct val="200000"/>
              </a:lnSpc>
              <a:buFont typeface="Wingdings" panose="05000000000000000000" pitchFamily="2" charset="2"/>
              <a:buChar char="§"/>
            </a:pPr>
            <a:r>
              <a:rPr lang="en-MY" sz="2800" b="1" dirty="0"/>
              <a:t>Full standard command of EL2306D</a:t>
            </a:r>
          </a:p>
          <a:p>
            <a:pPr marL="342900" lvl="0" indent="-342900">
              <a:lnSpc>
                <a:spcPct val="200000"/>
              </a:lnSpc>
              <a:buFont typeface="Wingdings" panose="05000000000000000000" pitchFamily="2" charset="2"/>
              <a:buChar char="§"/>
            </a:pPr>
            <a:r>
              <a:rPr lang="en-MY" sz="2800" b="1" dirty="0"/>
              <a:t>Full standard function of </a:t>
            </a:r>
            <a:r>
              <a:rPr lang="en-MY" sz="2800" b="1" dirty="0" err="1"/>
              <a:t>WinPro</a:t>
            </a:r>
            <a:endParaRPr lang="en-MY" sz="2800" b="1" dirty="0"/>
          </a:p>
          <a:p>
            <a:pPr marL="342900" lvl="0" indent="-342900">
              <a:lnSpc>
                <a:spcPct val="200000"/>
              </a:lnSpc>
              <a:buFont typeface="Wingdings" panose="05000000000000000000" pitchFamily="2" charset="2"/>
              <a:buChar char="§"/>
            </a:pPr>
            <a:r>
              <a:rPr lang="en-MY" sz="2800" b="1" dirty="0"/>
              <a:t>Support documents</a:t>
            </a:r>
          </a:p>
          <a:p>
            <a:pPr marL="342900" lvl="0" indent="-342900">
              <a:lnSpc>
                <a:spcPct val="200000"/>
              </a:lnSpc>
              <a:buFont typeface="Wingdings" panose="05000000000000000000" pitchFamily="2" charset="2"/>
              <a:buChar char="§"/>
            </a:pPr>
            <a:r>
              <a:rPr lang="en-MY" sz="2800" b="1" dirty="0"/>
              <a:t>Q&amp;A</a:t>
            </a:r>
          </a:p>
        </p:txBody>
      </p:sp>
      <p:pic>
        <p:nvPicPr>
          <p:cNvPr id="2" name="Picture 1">
            <a:extLst>
              <a:ext uri="{FF2B5EF4-FFF2-40B4-BE49-F238E27FC236}">
                <a16:creationId xmlns:a16="http://schemas.microsoft.com/office/drawing/2014/main" id="{603C2406-BC74-45C2-9023-CCC416CDEA68}"/>
              </a:ext>
            </a:extLst>
          </p:cNvPr>
          <p:cNvPicPr>
            <a:picLocks noChangeAspect="1"/>
          </p:cNvPicPr>
          <p:nvPr/>
        </p:nvPicPr>
        <p:blipFill>
          <a:blip r:embed="rId2"/>
          <a:stretch>
            <a:fillRect/>
          </a:stretch>
        </p:blipFill>
        <p:spPr>
          <a:xfrm>
            <a:off x="10209212" y="346528"/>
            <a:ext cx="1242608" cy="1224000"/>
          </a:xfrm>
          <a:prstGeom prst="rect">
            <a:avLst/>
          </a:prstGeom>
        </p:spPr>
      </p:pic>
    </p:spTree>
    <p:extLst>
      <p:ext uri="{BB962C8B-B14F-4D97-AF65-F5344CB8AC3E}">
        <p14:creationId xmlns:p14="http://schemas.microsoft.com/office/powerpoint/2010/main" val="72470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3843">
            <a:extLst>
              <a:ext uri="{FF2B5EF4-FFF2-40B4-BE49-F238E27FC236}">
                <a16:creationId xmlns:a16="http://schemas.microsoft.com/office/drawing/2014/main" id="{22B17CA5-451D-4443-9366-42452E2F9127}"/>
              </a:ext>
            </a:extLst>
          </p:cNvPr>
          <p:cNvSpPr txBox="1">
            <a:spLocks/>
          </p:cNvSpPr>
          <p:nvPr/>
        </p:nvSpPr>
        <p:spPr>
          <a:xfrm>
            <a:off x="303212" y="228600"/>
            <a:ext cx="11355388" cy="66294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50000"/>
              </a:lnSpc>
              <a:spcAft>
                <a:spcPts val="800"/>
              </a:spcAft>
              <a:buFont typeface="+mj-lt"/>
              <a:buAutoNum type="arabicPeriod" startAt="9"/>
            </a:pPr>
            <a:r>
              <a:rPr lang="en-MY" sz="1800" dirty="0">
                <a:effectLst/>
                <a:latin typeface="Arial" panose="020B0604020202020204" pitchFamily="34" charset="0"/>
                <a:ea typeface="DengXian" panose="02010600030101010101" pitchFamily="2" charset="-122"/>
                <a:cs typeface="Times New Roman" panose="02020603050405020304" pitchFamily="18" charset="0"/>
              </a:rPr>
              <a:t>Right click mouse and select New Camera</a:t>
            </a:r>
          </a:p>
          <a:p>
            <a:pPr marL="0" lvl="0" indent="0" algn="just">
              <a:lnSpc>
                <a:spcPct val="150000"/>
              </a:lnSpc>
              <a:spcAft>
                <a:spcPts val="800"/>
              </a:spcAft>
              <a:buNone/>
            </a:pPr>
            <a:endParaRPr lang="en-MY" sz="1800" dirty="0">
              <a:latin typeface="Calibri" panose="020F0502020204030204" pitchFamily="34" charset="0"/>
              <a:ea typeface="DengXian" panose="02010600030101010101" pitchFamily="2" charset="-122"/>
              <a:cs typeface="Times New Roman" panose="02020603050405020304" pitchFamily="18" charset="0"/>
            </a:endParaRPr>
          </a:p>
          <a:p>
            <a:pPr marL="0" lvl="0" indent="0" algn="just">
              <a:lnSpc>
                <a:spcPct val="150000"/>
              </a:lnSpc>
              <a:spcAft>
                <a:spcPts val="800"/>
              </a:spcAft>
              <a:buNone/>
            </a:pPr>
            <a:endParaRPr lang="en-MY" sz="1800" dirty="0">
              <a:latin typeface="Calibri" panose="020F0502020204030204" pitchFamily="34" charset="0"/>
              <a:ea typeface="DengXian" panose="02010600030101010101" pitchFamily="2" charset="-122"/>
              <a:cs typeface="Times New Roman" panose="02020603050405020304" pitchFamily="18" charset="0"/>
            </a:endParaRPr>
          </a:p>
          <a:p>
            <a:pPr marL="0" lvl="0" indent="0" algn="just">
              <a:lnSpc>
                <a:spcPct val="150000"/>
              </a:lnSpc>
              <a:spcAft>
                <a:spcPts val="800"/>
              </a:spcAft>
              <a:buNone/>
            </a:pPr>
            <a:endParaRPr lang="en-MY" sz="1800" dirty="0">
              <a:latin typeface="Calibri" panose="020F0502020204030204" pitchFamily="34" charset="0"/>
              <a:ea typeface="DengXian" panose="02010600030101010101" pitchFamily="2" charset="-122"/>
              <a:cs typeface="Times New Roman" panose="02020603050405020304" pitchFamily="18" charset="0"/>
            </a:endParaRPr>
          </a:p>
          <a:p>
            <a:pPr marL="0" lvl="0" indent="0" algn="just">
              <a:lnSpc>
                <a:spcPct val="150000"/>
              </a:lnSpc>
              <a:spcAft>
                <a:spcPts val="800"/>
              </a:spcAft>
              <a:buNone/>
            </a:pPr>
            <a:endParaRPr lang="en-MY" sz="1800" dirty="0">
              <a:latin typeface="Calibri" panose="020F050202020403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0"/>
            </a:pPr>
            <a:r>
              <a:rPr lang="en-MY" sz="1800" dirty="0">
                <a:effectLst/>
                <a:latin typeface="Arial" panose="020B0604020202020204" pitchFamily="34" charset="0"/>
                <a:ea typeface="DengXian" panose="02010600030101010101" pitchFamily="2" charset="-122"/>
                <a:cs typeface="Times New Roman" panose="02020603050405020304" pitchFamily="18" charset="0"/>
              </a:rPr>
              <a:t>Click [OK] to confirm camera adding</a:t>
            </a:r>
          </a:p>
          <a:p>
            <a:pPr marL="342900" indent="-342900" algn="just">
              <a:lnSpc>
                <a:spcPct val="150000"/>
              </a:lnSpc>
              <a:spcAft>
                <a:spcPts val="800"/>
              </a:spcAft>
              <a:buFont typeface="+mj-lt"/>
              <a:buAutoNum type="arabicPeriod" startAt="10"/>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0" indent="0" algn="just">
              <a:lnSpc>
                <a:spcPct val="100000"/>
              </a:lnSpc>
              <a:spcAft>
                <a:spcPts val="800"/>
              </a:spcAft>
              <a:buNone/>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0" indent="0" algn="just">
              <a:lnSpc>
                <a:spcPct val="100000"/>
              </a:lnSpc>
              <a:spcAft>
                <a:spcPts val="800"/>
              </a:spcAft>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8" name="Picture 7">
            <a:extLst>
              <a:ext uri="{FF2B5EF4-FFF2-40B4-BE49-F238E27FC236}">
                <a16:creationId xmlns:a16="http://schemas.microsoft.com/office/drawing/2014/main" id="{709CBDA2-EFCD-4636-846F-E276FA305A1B}"/>
              </a:ext>
            </a:extLst>
          </p:cNvPr>
          <p:cNvPicPr/>
          <p:nvPr/>
        </p:nvPicPr>
        <p:blipFill rotWithShape="1">
          <a:blip r:embed="rId2"/>
          <a:srcRect l="79650" t="49781" r="10226" b="38381"/>
          <a:stretch/>
        </p:blipFill>
        <p:spPr bwMode="auto">
          <a:xfrm>
            <a:off x="854902" y="990600"/>
            <a:ext cx="2496310" cy="1981200"/>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5161F60C-6103-42F1-B6AB-A893E8C6131E}"/>
              </a:ext>
            </a:extLst>
          </p:cNvPr>
          <p:cNvPicPr/>
          <p:nvPr/>
        </p:nvPicPr>
        <p:blipFill rotWithShape="1">
          <a:blip r:embed="rId3"/>
          <a:srcRect l="33218" t="37275" r="32963" b="37958"/>
          <a:stretch/>
        </p:blipFill>
        <p:spPr bwMode="auto">
          <a:xfrm>
            <a:off x="836612" y="4191000"/>
            <a:ext cx="6477000" cy="2438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68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 calcmode="lin" valueType="num">
                                      <p:cBhvr additive="base">
                                        <p:cTn id="1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3843">
            <a:extLst>
              <a:ext uri="{FF2B5EF4-FFF2-40B4-BE49-F238E27FC236}">
                <a16:creationId xmlns:a16="http://schemas.microsoft.com/office/drawing/2014/main" id="{22B17CA5-451D-4443-9366-42452E2F9127}"/>
              </a:ext>
            </a:extLst>
          </p:cNvPr>
          <p:cNvSpPr txBox="1">
            <a:spLocks/>
          </p:cNvSpPr>
          <p:nvPr/>
        </p:nvSpPr>
        <p:spPr>
          <a:xfrm>
            <a:off x="303212" y="228600"/>
            <a:ext cx="11355388" cy="66294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50000"/>
              </a:lnSpc>
              <a:spcAft>
                <a:spcPts val="800"/>
              </a:spcAft>
              <a:buFont typeface="+mj-lt"/>
              <a:buAutoNum type="arabicPeriod" startAt="11"/>
            </a:pPr>
            <a:r>
              <a:rPr lang="en-MY" sz="1800" dirty="0">
                <a:effectLst/>
                <a:latin typeface="Arial" panose="020B0604020202020204" pitchFamily="34" charset="0"/>
                <a:ea typeface="DengXian" panose="02010600030101010101" pitchFamily="2" charset="-122"/>
                <a:cs typeface="Times New Roman" panose="02020603050405020304" pitchFamily="18" charset="0"/>
              </a:rPr>
              <a:t>Select Conditional I/0 to setup the response of camera in certain condition.</a:t>
            </a:r>
          </a:p>
          <a:p>
            <a:pPr marL="342900" indent="-342900" algn="just">
              <a:lnSpc>
                <a:spcPct val="150000"/>
              </a:lnSpc>
              <a:spcAft>
                <a:spcPts val="800"/>
              </a:spcAft>
              <a:buFont typeface="+mj-lt"/>
              <a:buAutoNum type="arabicPeriod" startAt="11"/>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1"/>
            </a:pPr>
            <a:endParaRPr lang="en-MY" sz="1800" dirty="0">
              <a:effectLst/>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1"/>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1"/>
            </a:pPr>
            <a:endParaRPr lang="en-MY" sz="1800" dirty="0">
              <a:effectLst/>
              <a:latin typeface="Arial" panose="020B060402020202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2"/>
            </a:pPr>
            <a:r>
              <a:rPr lang="en-MY" sz="1800" dirty="0">
                <a:effectLst/>
                <a:latin typeface="Arial" panose="020B0604020202020204" pitchFamily="34" charset="0"/>
                <a:ea typeface="DengXian" panose="02010600030101010101" pitchFamily="2" charset="-122"/>
                <a:cs typeface="Times New Roman" panose="02020603050405020304" pitchFamily="18" charset="0"/>
              </a:rPr>
              <a:t>Exit Designer, run </a:t>
            </a:r>
            <a:r>
              <a:rPr lang="en-MY" sz="1800" dirty="0" err="1">
                <a:effectLst/>
                <a:latin typeface="Arial" panose="020B0604020202020204" pitchFamily="34" charset="0"/>
                <a:ea typeface="DengXian" panose="02010600030101010101" pitchFamily="2" charset="-122"/>
                <a:cs typeface="Times New Roman" panose="02020603050405020304" pitchFamily="18" charset="0"/>
              </a:rPr>
              <a:t>WPSvr</a:t>
            </a:r>
            <a:r>
              <a:rPr lang="en-MY" sz="1800" dirty="0">
                <a:effectLst/>
                <a:latin typeface="Arial" panose="020B0604020202020204" pitchFamily="34" charset="0"/>
                <a:ea typeface="DengXian" panose="02010600030101010101" pitchFamily="2" charset="-122"/>
                <a:cs typeface="Times New Roman" panose="02020603050405020304" pitchFamily="18" charset="0"/>
              </a:rPr>
              <a:t>/</a:t>
            </a:r>
            <a:r>
              <a:rPr lang="en-MY" sz="1800" dirty="0" err="1">
                <a:effectLst/>
                <a:latin typeface="Arial" panose="020B0604020202020204" pitchFamily="34" charset="0"/>
                <a:ea typeface="DengXian" panose="02010600030101010101" pitchFamily="2" charset="-122"/>
                <a:cs typeface="Times New Roman" panose="02020603050405020304" pitchFamily="18" charset="0"/>
              </a:rPr>
              <a:t>WPMgr</a:t>
            </a:r>
            <a:r>
              <a:rPr lang="en-MY" sz="1800" dirty="0">
                <a:effectLst/>
                <a:latin typeface="Arial" panose="020B0604020202020204" pitchFamily="34" charset="0"/>
                <a:ea typeface="DengXian" panose="02010600030101010101" pitchFamily="2" charset="-122"/>
                <a:cs typeface="Times New Roman" panose="02020603050405020304" pitchFamily="18" charset="0"/>
              </a:rPr>
              <a:t>.</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2"/>
            </a:pPr>
            <a:r>
              <a:rPr lang="en-MY" sz="1800" dirty="0">
                <a:effectLst/>
                <a:latin typeface="Arial" panose="020B0604020202020204" pitchFamily="34" charset="0"/>
                <a:ea typeface="DengXian" panose="02010600030101010101" pitchFamily="2" charset="-122"/>
                <a:cs typeface="Times New Roman" panose="02020603050405020304" pitchFamily="18" charset="0"/>
              </a:rPr>
              <a:t>From pull down menu, click CCTV</a:t>
            </a: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13" name="Picture 12">
            <a:extLst>
              <a:ext uri="{FF2B5EF4-FFF2-40B4-BE49-F238E27FC236}">
                <a16:creationId xmlns:a16="http://schemas.microsoft.com/office/drawing/2014/main" id="{1613188A-F0D7-4F6A-AF6C-D2B2383356AD}"/>
              </a:ext>
            </a:extLst>
          </p:cNvPr>
          <p:cNvPicPr/>
          <p:nvPr/>
        </p:nvPicPr>
        <p:blipFill rotWithShape="1">
          <a:blip r:embed="rId2"/>
          <a:srcRect t="-1" r="43566" b="30318"/>
          <a:stretch/>
        </p:blipFill>
        <p:spPr bwMode="auto">
          <a:xfrm>
            <a:off x="912812" y="838200"/>
            <a:ext cx="6297771" cy="3352800"/>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1F3A68A0-ADB8-46B1-8251-843647D3CF45}"/>
              </a:ext>
            </a:extLst>
          </p:cNvPr>
          <p:cNvPicPr/>
          <p:nvPr/>
        </p:nvPicPr>
        <p:blipFill rotWithShape="1">
          <a:blip r:embed="rId3"/>
          <a:srcRect r="71005" b="94819"/>
          <a:stretch/>
        </p:blipFill>
        <p:spPr bwMode="auto">
          <a:xfrm>
            <a:off x="836612" y="5486400"/>
            <a:ext cx="7010400" cy="838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933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 calcmode="lin" valueType="num">
                                      <p:cBhvr additive="base">
                                        <p:cTn id="1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xEl>
                                              <p:pRg st="7" end="7"/>
                                            </p:txEl>
                                          </p:spTgt>
                                        </p:tgtEl>
                                        <p:attrNameLst>
                                          <p:attrName>style.visibility</p:attrName>
                                        </p:attrNameLst>
                                      </p:cBhvr>
                                      <p:to>
                                        <p:strVal val="visible"/>
                                      </p:to>
                                    </p:set>
                                    <p:anim calcmode="lin" valueType="num">
                                      <p:cBhvr additive="base">
                                        <p:cTn id="2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3843">
            <a:extLst>
              <a:ext uri="{FF2B5EF4-FFF2-40B4-BE49-F238E27FC236}">
                <a16:creationId xmlns:a16="http://schemas.microsoft.com/office/drawing/2014/main" id="{22B17CA5-451D-4443-9366-42452E2F9127}"/>
              </a:ext>
            </a:extLst>
          </p:cNvPr>
          <p:cNvSpPr txBox="1">
            <a:spLocks/>
          </p:cNvSpPr>
          <p:nvPr/>
        </p:nvSpPr>
        <p:spPr>
          <a:xfrm>
            <a:off x="303212" y="228600"/>
            <a:ext cx="11811000" cy="6629400"/>
          </a:xfrm>
          <a:prstGeom prst="rect">
            <a:avLst/>
          </a:prstGeom>
          <a:noFill/>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lvl="0" indent="-447675" algn="just">
              <a:lnSpc>
                <a:spcPct val="100000"/>
              </a:lnSpc>
              <a:buNone/>
            </a:pPr>
            <a:r>
              <a:rPr lang="en-MY" sz="1800" dirty="0">
                <a:effectLst/>
                <a:latin typeface="Arial" panose="020B0604020202020204" pitchFamily="34" charset="0"/>
                <a:ea typeface="DengXian" panose="02010600030101010101" pitchFamily="2" charset="-122"/>
                <a:cs typeface="Times New Roman" panose="02020603050405020304" pitchFamily="18" charset="0"/>
              </a:rPr>
              <a:t>14. </a:t>
            </a:r>
            <a:r>
              <a:rPr lang="en-MY" sz="1800" dirty="0" err="1">
                <a:effectLst/>
                <a:latin typeface="Arial" panose="020B0604020202020204" pitchFamily="34" charset="0"/>
                <a:ea typeface="DengXian" panose="02010600030101010101" pitchFamily="2" charset="-122"/>
                <a:cs typeface="Times New Roman" panose="02020603050405020304" pitchFamily="18" charset="0"/>
              </a:rPr>
              <a:t>DHCCTV.Exe</a:t>
            </a:r>
            <a:r>
              <a:rPr lang="en-MY" sz="1800" dirty="0">
                <a:effectLst/>
                <a:latin typeface="Arial" panose="020B0604020202020204" pitchFamily="34" charset="0"/>
                <a:ea typeface="DengXian" panose="02010600030101010101" pitchFamily="2" charset="-122"/>
                <a:cs typeface="Times New Roman" panose="02020603050405020304" pitchFamily="18" charset="0"/>
              </a:rPr>
              <a:t> will be launched from </a:t>
            </a:r>
            <a:r>
              <a:rPr lang="en-MY" sz="1800" dirty="0" err="1">
                <a:effectLst/>
                <a:latin typeface="Arial" panose="020B0604020202020204" pitchFamily="34" charset="0"/>
                <a:ea typeface="DengXian" panose="02010600030101010101" pitchFamily="2" charset="-122"/>
                <a:cs typeface="Times New Roman" panose="02020603050405020304" pitchFamily="18" charset="0"/>
              </a:rPr>
              <a:t>WinPro</a:t>
            </a:r>
            <a:r>
              <a:rPr lang="en-MY" sz="1800" dirty="0">
                <a:effectLst/>
                <a:latin typeface="Arial" panose="020B0604020202020204" pitchFamily="34" charset="0"/>
                <a:ea typeface="DengXian" panose="02010600030101010101" pitchFamily="2" charset="-122"/>
                <a:cs typeface="Times New Roman" panose="02020603050405020304" pitchFamily="18" charset="0"/>
              </a:rPr>
              <a:t>\CCTV subfolder and live video from cameras will be displayed.</a:t>
            </a:r>
            <a:endParaRPr lang="en-MY" sz="1800" dirty="0">
              <a:latin typeface="Calibri" panose="020F0502020204030204" pitchFamily="34" charset="0"/>
              <a:ea typeface="DengXian" panose="02010600030101010101" pitchFamily="2" charset="-122"/>
              <a:cs typeface="Times New Roman" panose="02020603050405020304" pitchFamily="18" charset="0"/>
            </a:endParaRPr>
          </a:p>
          <a:p>
            <a:pPr marL="447675" lvl="0" indent="0" algn="just">
              <a:lnSpc>
                <a:spcPct val="100000"/>
              </a:lnSpc>
              <a:buNone/>
            </a:pPr>
            <a:r>
              <a:rPr lang="en-MY" sz="1800" dirty="0">
                <a:effectLst/>
                <a:latin typeface="Arial" panose="020B0604020202020204" pitchFamily="34" charset="0"/>
                <a:ea typeface="DengXian" panose="02010600030101010101" pitchFamily="2" charset="-122"/>
                <a:cs typeface="Times New Roman" panose="02020603050405020304" pitchFamily="18" charset="0"/>
              </a:rPr>
              <a:t>Click on the transaction with snapshot/record icon can open the picture or video recorded.</a:t>
            </a:r>
          </a:p>
          <a:p>
            <a:pPr marL="342900" indent="-342900" algn="just">
              <a:lnSpc>
                <a:spcPct val="150000"/>
              </a:lnSpc>
              <a:spcAft>
                <a:spcPts val="800"/>
              </a:spcAft>
              <a:buFont typeface="+mj-lt"/>
              <a:buAutoNum type="arabicPeriod" startAt="14"/>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4"/>
            </a:pPr>
            <a:endParaRPr lang="en-MY" sz="1800" dirty="0">
              <a:effectLst/>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4"/>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342900" indent="-342900" algn="just">
              <a:lnSpc>
                <a:spcPct val="150000"/>
              </a:lnSpc>
              <a:spcAft>
                <a:spcPts val="800"/>
              </a:spcAft>
              <a:buFont typeface="+mj-lt"/>
              <a:buAutoNum type="arabicPeriod" startAt="14"/>
            </a:pPr>
            <a:endParaRPr lang="en-MY" sz="1800" dirty="0">
              <a:effectLst/>
              <a:latin typeface="Arial" panose="020B060402020202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00000"/>
              </a:lnSpc>
              <a:spcAft>
                <a:spcPts val="800"/>
              </a:spcAft>
              <a:buNone/>
            </a:pPr>
            <a:endParaRPr lang="en-MY" sz="1800" dirty="0">
              <a:latin typeface="Arial" panose="020B0604020202020204" pitchFamily="34" charset="0"/>
              <a:ea typeface="DengXian" panose="02010600030101010101" pitchFamily="2" charset="-122"/>
              <a:cs typeface="Times New Roman" panose="02020603050405020304" pitchFamily="18" charset="0"/>
            </a:endParaRPr>
          </a:p>
          <a:p>
            <a:pPr marL="0" indent="0">
              <a:lnSpc>
                <a:spcPct val="100000"/>
              </a:lnSpc>
              <a:spcAft>
                <a:spcPts val="800"/>
              </a:spcAft>
              <a:buNone/>
            </a:pPr>
            <a:r>
              <a:rPr lang="en-MY" sz="1800" dirty="0">
                <a:effectLst/>
                <a:latin typeface="Arial" panose="020B0604020202020204" pitchFamily="34" charset="0"/>
                <a:ea typeface="DengXian" panose="02010600030101010101" pitchFamily="2" charset="-122"/>
                <a:cs typeface="Times New Roman" panose="02020603050405020304" pitchFamily="18" charset="0"/>
              </a:rPr>
              <a:t>For Hikvision setup click here: </a:t>
            </a:r>
          </a:p>
          <a:p>
            <a:pPr marL="0" indent="0">
              <a:lnSpc>
                <a:spcPct val="100000"/>
              </a:lnSpc>
              <a:spcAft>
                <a:spcPts val="800"/>
              </a:spcAft>
              <a:buNone/>
            </a:pPr>
            <a:r>
              <a:rPr lang="en-MY" sz="1800" dirty="0">
                <a:effectLst/>
                <a:latin typeface="Arial" panose="020B0604020202020204" pitchFamily="34" charset="0"/>
                <a:ea typeface="DengXian" panose="02010600030101010101" pitchFamily="2" charset="-122"/>
                <a:cs typeface="Times New Roman" panose="02020603050405020304" pitchFamily="18" charset="0"/>
                <a:hlinkClick r:id="rId2"/>
              </a:rPr>
              <a:t>http://www.elid.com/support/tiki-download_wiki_attachment.php?attId=1764&amp;download=y</a:t>
            </a:r>
            <a:endParaRPr lang="en-MY" sz="1800" dirty="0">
              <a:effectLst/>
              <a:latin typeface="Arial" panose="020B0604020202020204" pitchFamily="34" charset="0"/>
              <a:ea typeface="DengXian" panose="02010600030101010101" pitchFamily="2" charset="-122"/>
              <a:cs typeface="Times New Roman" panose="02020603050405020304" pitchFamily="18" charset="0"/>
            </a:endParaRPr>
          </a:p>
          <a:p>
            <a:pPr marL="0" indent="0" algn="just">
              <a:lnSpc>
                <a:spcPct val="150000"/>
              </a:lnSpc>
              <a:spcAft>
                <a:spcPts val="800"/>
              </a:spcAft>
              <a:buNone/>
            </a:pPr>
            <a:endParaRPr lang="en-MY" sz="1800" dirty="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5" name="Picture 4">
            <a:extLst>
              <a:ext uri="{FF2B5EF4-FFF2-40B4-BE49-F238E27FC236}">
                <a16:creationId xmlns:a16="http://schemas.microsoft.com/office/drawing/2014/main" id="{A3308337-B46C-4F95-AAAF-1078CA06E2E8}"/>
              </a:ext>
            </a:extLst>
          </p:cNvPr>
          <p:cNvPicPr/>
          <p:nvPr/>
        </p:nvPicPr>
        <p:blipFill>
          <a:blip r:embed="rId3"/>
          <a:stretch>
            <a:fillRect/>
          </a:stretch>
        </p:blipFill>
        <p:spPr>
          <a:xfrm>
            <a:off x="1141412" y="1471136"/>
            <a:ext cx="9220200" cy="3915728"/>
          </a:xfrm>
          <a:prstGeom prst="rect">
            <a:avLst/>
          </a:prstGeom>
        </p:spPr>
      </p:pic>
    </p:spTree>
    <p:extLst>
      <p:ext uri="{BB962C8B-B14F-4D97-AF65-F5344CB8AC3E}">
        <p14:creationId xmlns:p14="http://schemas.microsoft.com/office/powerpoint/2010/main" val="240750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anim calcmode="lin" valueType="num">
                                      <p:cBhvr additive="base">
                                        <p:cTn id="21"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10" end="10"/>
                                            </p:txEl>
                                          </p:spTgt>
                                        </p:tgtEl>
                                        <p:attrNameLst>
                                          <p:attrName>style.visibility</p:attrName>
                                        </p:attrNameLst>
                                      </p:cBhvr>
                                      <p:to>
                                        <p:strVal val="visible"/>
                                      </p:to>
                                    </p:set>
                                    <p:anim calcmode="lin" valueType="num">
                                      <p:cBhvr additive="base">
                                        <p:cTn id="2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73F265CC-BAFA-4A99-818B-5E296244D84C}"/>
              </a:ext>
            </a:extLst>
          </p:cNvPr>
          <p:cNvSpPr>
            <a:spLocks noGrp="1"/>
          </p:cNvSpPr>
          <p:nvPr>
            <p:ph type="title"/>
          </p:nvPr>
        </p:nvSpPr>
        <p:spPr>
          <a:xfrm>
            <a:off x="1513684" y="2209800"/>
            <a:ext cx="9161456" cy="1981200"/>
          </a:xfrm>
        </p:spPr>
        <p:txBody>
          <a:bodyPr>
            <a:noAutofit/>
          </a:bodyPr>
          <a:lstStyle/>
          <a:p>
            <a:pPr algn="ctr"/>
            <a:r>
              <a:rPr lang="en-MY" sz="6000" b="1" dirty="0">
                <a:latin typeface="Andalus" panose="02020603050405020304" pitchFamily="18" charset="-78"/>
                <a:cs typeface="Andalus" panose="02020603050405020304" pitchFamily="18" charset="-78"/>
                <a:hlinkClick r:id="rId2" action="ppaction://hlinkfile"/>
              </a:rPr>
              <a:t>CCTV DEMO</a:t>
            </a:r>
            <a:endParaRPr lang="en-MY" sz="6000" b="1" u="sng" dirty="0">
              <a:solidFill>
                <a:schemeClr val="accent5">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954093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96ECC9D-ABA8-4357-8E22-047AC8DFD292}"/>
              </a:ext>
            </a:extLst>
          </p:cNvPr>
          <p:cNvSpPr>
            <a:spLocks noGrp="1"/>
          </p:cNvSpPr>
          <p:nvPr>
            <p:ph type="title"/>
          </p:nvPr>
        </p:nvSpPr>
        <p:spPr>
          <a:xfrm>
            <a:off x="2495556" y="381000"/>
            <a:ext cx="7197712" cy="1325563"/>
          </a:xfrm>
        </p:spPr>
        <p:txBody>
          <a:bodyPr>
            <a:noAutofit/>
          </a:bodyPr>
          <a:lstStyle/>
          <a:p>
            <a:r>
              <a:rPr lang="en-MY" sz="4800" b="1" u="sng" dirty="0">
                <a:solidFill>
                  <a:schemeClr val="accent5">
                    <a:lumMod val="50000"/>
                  </a:schemeClr>
                </a:solidFill>
                <a:latin typeface="Aharoni" panose="02010803020104030203" pitchFamily="2" charset="-79"/>
                <a:cs typeface="Aharoni" panose="02010803020104030203" pitchFamily="2" charset="-79"/>
              </a:rPr>
              <a:t>SUPPORT DOCUMENT</a:t>
            </a:r>
          </a:p>
        </p:txBody>
      </p:sp>
      <p:sp>
        <p:nvSpPr>
          <p:cNvPr id="5" name="TextBox 4">
            <a:extLst>
              <a:ext uri="{FF2B5EF4-FFF2-40B4-BE49-F238E27FC236}">
                <a16:creationId xmlns:a16="http://schemas.microsoft.com/office/drawing/2014/main" id="{809FD314-36A1-47F3-9302-C930FC30A140}"/>
              </a:ext>
            </a:extLst>
          </p:cNvPr>
          <p:cNvSpPr txBox="1"/>
          <p:nvPr/>
        </p:nvSpPr>
        <p:spPr>
          <a:xfrm>
            <a:off x="308786" y="1845839"/>
            <a:ext cx="10830239" cy="3785652"/>
          </a:xfrm>
          <a:prstGeom prst="rect">
            <a:avLst/>
          </a:prstGeom>
          <a:noFill/>
        </p:spPr>
        <p:txBody>
          <a:bodyPr wrap="square" rtlCol="0">
            <a:spAutoFit/>
          </a:bodyPr>
          <a:lstStyle/>
          <a:p>
            <a:pPr algn="ctr"/>
            <a:r>
              <a:rPr lang="en-MY" sz="4000" dirty="0"/>
              <a:t>ELID WEBSITE</a:t>
            </a:r>
            <a:endParaRPr lang="en-MY" sz="4000" dirty="0">
              <a:hlinkClick r:id="rId2"/>
            </a:endParaRPr>
          </a:p>
          <a:p>
            <a:pPr algn="ctr"/>
            <a:r>
              <a:rPr lang="en-MY" sz="4000" dirty="0">
                <a:hlinkClick r:id="rId2"/>
              </a:rPr>
              <a:t>www.elid.com</a:t>
            </a:r>
            <a:endParaRPr lang="en-MY" sz="4000" dirty="0"/>
          </a:p>
          <a:p>
            <a:pPr algn="ctr"/>
            <a:endParaRPr lang="en-MY" sz="4000" dirty="0"/>
          </a:p>
          <a:p>
            <a:pPr algn="ctr"/>
            <a:r>
              <a:rPr lang="en-MY" sz="4000" dirty="0"/>
              <a:t>ELID YOUTUBE CHANNEL</a:t>
            </a:r>
          </a:p>
          <a:p>
            <a:pPr algn="ctr"/>
            <a:r>
              <a:rPr lang="en-MY" sz="4000" dirty="0">
                <a:hlinkClick r:id="rId2"/>
              </a:rPr>
              <a:t>www.youtube.com</a:t>
            </a:r>
            <a:endParaRPr lang="en-MY" sz="4000" dirty="0"/>
          </a:p>
          <a:p>
            <a:pPr algn="ctr"/>
            <a:r>
              <a:rPr lang="en-MY" sz="3200" dirty="0"/>
              <a:t>Search: ELID EL2306D or </a:t>
            </a:r>
            <a:r>
              <a:rPr lang="en-MY" sz="3200" dirty="0" err="1"/>
              <a:t>WinPro</a:t>
            </a:r>
            <a:endParaRPr lang="en-MY" sz="3200" dirty="0"/>
          </a:p>
        </p:txBody>
      </p:sp>
    </p:spTree>
    <p:extLst>
      <p:ext uri="{BB962C8B-B14F-4D97-AF65-F5344CB8AC3E}">
        <p14:creationId xmlns:p14="http://schemas.microsoft.com/office/powerpoint/2010/main" val="2827139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27803AA-3C3F-43BD-9DA0-94D498C48143}"/>
              </a:ext>
            </a:extLst>
          </p:cNvPr>
          <p:cNvSpPr>
            <a:spLocks noGrp="1"/>
          </p:cNvSpPr>
          <p:nvPr>
            <p:ph type="title"/>
          </p:nvPr>
        </p:nvSpPr>
        <p:spPr>
          <a:xfrm>
            <a:off x="831850" y="1709738"/>
            <a:ext cx="10515600" cy="2852737"/>
          </a:xfrm>
        </p:spPr>
        <p:txBody>
          <a:bodyPr>
            <a:noAutofit/>
          </a:bodyPr>
          <a:lstStyle/>
          <a:p>
            <a:pPr algn="ctr"/>
            <a:r>
              <a:rPr lang="en-MY" sz="9600" b="1" dirty="0">
                <a:latin typeface="Andalus" panose="02020603050405020304" pitchFamily="18" charset="-78"/>
                <a:cs typeface="Andalus" panose="02020603050405020304" pitchFamily="18" charset="-78"/>
              </a:rPr>
              <a:t>Q &amp; A Session</a:t>
            </a:r>
          </a:p>
        </p:txBody>
      </p:sp>
    </p:spTree>
    <p:extLst>
      <p:ext uri="{BB962C8B-B14F-4D97-AF65-F5344CB8AC3E}">
        <p14:creationId xmlns:p14="http://schemas.microsoft.com/office/powerpoint/2010/main" val="2472379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055812" y="45720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Training Outline (Session 3 – Sept 30)</a:t>
            </a:r>
          </a:p>
        </p:txBody>
      </p:sp>
      <p:sp>
        <p:nvSpPr>
          <p:cNvPr id="14" name="Rectangle 13">
            <a:extLst>
              <a:ext uri="{FF2B5EF4-FFF2-40B4-BE49-F238E27FC236}">
                <a16:creationId xmlns:a16="http://schemas.microsoft.com/office/drawing/2014/main" id="{B9F482F6-925C-4C4E-A8CC-7A3F9298BBC7}"/>
              </a:ext>
            </a:extLst>
          </p:cNvPr>
          <p:cNvSpPr/>
          <p:nvPr/>
        </p:nvSpPr>
        <p:spPr>
          <a:xfrm>
            <a:off x="531812" y="1524000"/>
            <a:ext cx="6256621" cy="5142305"/>
          </a:xfrm>
          <a:prstGeom prst="rect">
            <a:avLst/>
          </a:prstGeom>
        </p:spPr>
        <p:txBody>
          <a:bodyPr wrap="square">
            <a:spAutoFit/>
          </a:bodyPr>
          <a:lstStyle/>
          <a:p>
            <a:pPr marL="342900" lvl="0" indent="-342900">
              <a:lnSpc>
                <a:spcPct val="200000"/>
              </a:lnSpc>
              <a:buFont typeface="Wingdings" panose="05000000000000000000" pitchFamily="2" charset="2"/>
              <a:buChar char="§"/>
            </a:pPr>
            <a:r>
              <a:rPr lang="en-MY" sz="2800" b="1" dirty="0"/>
              <a:t>Refreshment from session 1 &amp; 2</a:t>
            </a:r>
          </a:p>
          <a:p>
            <a:pPr marL="342900" lvl="0" indent="-342900">
              <a:lnSpc>
                <a:spcPct val="200000"/>
              </a:lnSpc>
              <a:buFont typeface="Wingdings" panose="05000000000000000000" pitchFamily="2" charset="2"/>
              <a:buChar char="§"/>
            </a:pPr>
            <a:r>
              <a:rPr lang="en-MY" sz="2800" b="1" dirty="0"/>
              <a:t>EL2306D Firmware Upgrade</a:t>
            </a:r>
          </a:p>
          <a:p>
            <a:pPr marL="342900" lvl="0" indent="-342900">
              <a:lnSpc>
                <a:spcPct val="200000"/>
              </a:lnSpc>
              <a:buFont typeface="Wingdings" panose="05000000000000000000" pitchFamily="2" charset="2"/>
              <a:buChar char="§"/>
            </a:pPr>
            <a:r>
              <a:rPr lang="en-MY" sz="2800" b="1" dirty="0"/>
              <a:t>EL2306D + </a:t>
            </a:r>
            <a:r>
              <a:rPr lang="en-MY" sz="2800" b="1" dirty="0" err="1"/>
              <a:t>WinPro</a:t>
            </a:r>
            <a:r>
              <a:rPr lang="en-MY" sz="2800" b="1" dirty="0"/>
              <a:t> new features</a:t>
            </a:r>
          </a:p>
          <a:p>
            <a:pPr marL="342900" lvl="0" indent="-342900">
              <a:lnSpc>
                <a:spcPct val="200000"/>
              </a:lnSpc>
              <a:buFont typeface="Wingdings" panose="05000000000000000000" pitchFamily="2" charset="2"/>
              <a:buChar char="§"/>
            </a:pPr>
            <a:r>
              <a:rPr lang="en-MY" sz="2800" b="1" dirty="0" err="1"/>
              <a:t>WinPro</a:t>
            </a:r>
            <a:r>
              <a:rPr lang="en-MY" sz="2800" b="1" dirty="0"/>
              <a:t> advanced features</a:t>
            </a:r>
          </a:p>
          <a:p>
            <a:pPr marL="342900" lvl="0" indent="-342900">
              <a:lnSpc>
                <a:spcPct val="200000"/>
              </a:lnSpc>
              <a:buFont typeface="Wingdings" panose="05000000000000000000" pitchFamily="2" charset="2"/>
              <a:buChar char="§"/>
            </a:pPr>
            <a:r>
              <a:rPr lang="en-MY" sz="2800" b="1" dirty="0"/>
              <a:t>Support documents</a:t>
            </a:r>
          </a:p>
          <a:p>
            <a:pPr marL="342900" lvl="0" indent="-342900">
              <a:lnSpc>
                <a:spcPct val="200000"/>
              </a:lnSpc>
              <a:buFont typeface="Wingdings" panose="05000000000000000000" pitchFamily="2" charset="2"/>
              <a:buChar char="§"/>
            </a:pPr>
            <a:r>
              <a:rPr lang="en-MY" sz="2800" b="1" dirty="0"/>
              <a:t>Q&amp;A</a:t>
            </a:r>
          </a:p>
        </p:txBody>
      </p:sp>
    </p:spTree>
    <p:extLst>
      <p:ext uri="{BB962C8B-B14F-4D97-AF65-F5344CB8AC3E}">
        <p14:creationId xmlns:p14="http://schemas.microsoft.com/office/powerpoint/2010/main" val="151780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148859" y="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Refreshment from 1</a:t>
            </a:r>
            <a:r>
              <a:rPr lang="en-MY" sz="4000" b="1" baseline="30000" dirty="0">
                <a:solidFill>
                  <a:srgbClr val="0070C0"/>
                </a:solidFill>
                <a:latin typeface="Times New Roman" panose="02020603050405020304" pitchFamily="18" charset="0"/>
                <a:cs typeface="Times New Roman" panose="02020603050405020304" pitchFamily="18" charset="0"/>
              </a:rPr>
              <a:t>st</a:t>
            </a:r>
            <a:r>
              <a:rPr lang="en-MY" sz="4000" b="1" dirty="0">
                <a:solidFill>
                  <a:srgbClr val="0070C0"/>
                </a:solidFill>
                <a:latin typeface="Times New Roman" panose="02020603050405020304" pitchFamily="18" charset="0"/>
                <a:cs typeface="Times New Roman" panose="02020603050405020304" pitchFamily="18" charset="0"/>
              </a:rPr>
              <a:t> Class</a:t>
            </a:r>
          </a:p>
        </p:txBody>
      </p:sp>
      <p:sp>
        <p:nvSpPr>
          <p:cNvPr id="14" name="Rectangle 13">
            <a:extLst>
              <a:ext uri="{FF2B5EF4-FFF2-40B4-BE49-F238E27FC236}">
                <a16:creationId xmlns:a16="http://schemas.microsoft.com/office/drawing/2014/main" id="{B9F482F6-925C-4C4E-A8CC-7A3F9298BBC7}"/>
              </a:ext>
            </a:extLst>
          </p:cNvPr>
          <p:cNvSpPr/>
          <p:nvPr/>
        </p:nvSpPr>
        <p:spPr>
          <a:xfrm>
            <a:off x="608012" y="764358"/>
            <a:ext cx="11580813" cy="5142305"/>
          </a:xfrm>
          <a:prstGeom prst="rect">
            <a:avLst/>
          </a:prstGeom>
        </p:spPr>
        <p:txBody>
          <a:bodyPr wrap="square">
            <a:spAutoFit/>
          </a:bodyPr>
          <a:lstStyle/>
          <a:p>
            <a:pPr marL="804863" lvl="0" indent="-804863">
              <a:lnSpc>
                <a:spcPct val="200000"/>
              </a:lnSpc>
              <a:buSzPct val="200000"/>
              <a:buBlip>
                <a:blip r:embed="rId2"/>
              </a:buBlip>
            </a:pPr>
            <a:r>
              <a:rPr lang="en-MY" sz="2800" b="1" dirty="0"/>
              <a:t>EL2306 VS EL2306D</a:t>
            </a:r>
          </a:p>
          <a:p>
            <a:pPr marL="804863" lvl="0" indent="-804863">
              <a:lnSpc>
                <a:spcPct val="200000"/>
              </a:lnSpc>
              <a:buSzPct val="200000"/>
              <a:buBlip>
                <a:blip r:embed="rId2"/>
              </a:buBlip>
            </a:pPr>
            <a:r>
              <a:rPr lang="en-MY" sz="2800" b="1" dirty="0"/>
              <a:t>EL2306D Specification</a:t>
            </a:r>
          </a:p>
          <a:p>
            <a:pPr marL="804863" lvl="0" indent="-804863">
              <a:lnSpc>
                <a:spcPct val="200000"/>
              </a:lnSpc>
              <a:buSzPct val="200000"/>
              <a:buBlip>
                <a:blip r:embed="rId2"/>
              </a:buBlip>
            </a:pPr>
            <a:r>
              <a:rPr lang="en-MY" sz="2800" b="1" dirty="0"/>
              <a:t>Hardware Board</a:t>
            </a:r>
          </a:p>
          <a:p>
            <a:pPr marL="804863" lvl="0" indent="-804863">
              <a:lnSpc>
                <a:spcPct val="200000"/>
              </a:lnSpc>
              <a:buSzPct val="200000"/>
              <a:buBlip>
                <a:blip r:embed="rId2"/>
              </a:buBlip>
            </a:pPr>
            <a:r>
              <a:rPr lang="en-MY" sz="2800" b="1" dirty="0"/>
              <a:t>EL2306D Configuration</a:t>
            </a:r>
          </a:p>
          <a:p>
            <a:pPr marL="804863" lvl="0" indent="-804863">
              <a:lnSpc>
                <a:spcPct val="200000"/>
              </a:lnSpc>
              <a:buSzPct val="200000"/>
              <a:buBlip>
                <a:blip r:embed="rId2"/>
              </a:buBlip>
            </a:pPr>
            <a:r>
              <a:rPr lang="en-MY" sz="2800" b="1" dirty="0"/>
              <a:t>EL2306D Wiring</a:t>
            </a:r>
            <a:r>
              <a:rPr lang="en-MY" sz="2400" b="1" dirty="0"/>
              <a:t> – Power, Keypad &amp; Reader, Door, EA8, RS485, Multidrop, TCP/IP</a:t>
            </a:r>
          </a:p>
          <a:p>
            <a:pPr marL="804863" lvl="0" indent="-804863">
              <a:lnSpc>
                <a:spcPct val="200000"/>
              </a:lnSpc>
              <a:buSzPct val="200000"/>
              <a:buBlip>
                <a:blip r:embed="rId2"/>
              </a:buBlip>
            </a:pPr>
            <a:r>
              <a:rPr lang="en-MY" sz="2800" b="1" dirty="0"/>
              <a:t>Connection Serial &amp; TCP/IP – </a:t>
            </a:r>
            <a:r>
              <a:rPr lang="en-MY" sz="2400" b="1" dirty="0"/>
              <a:t>Single bus &amp; </a:t>
            </a:r>
            <a:r>
              <a:rPr lang="en-MY" sz="2400" b="1" dirty="0" err="1"/>
              <a:t>Multibuses</a:t>
            </a:r>
            <a:endParaRPr lang="en-MY" sz="3200" b="1" dirty="0"/>
          </a:p>
        </p:txBody>
      </p:sp>
    </p:spTree>
    <p:extLst>
      <p:ext uri="{BB962C8B-B14F-4D97-AF65-F5344CB8AC3E}">
        <p14:creationId xmlns:p14="http://schemas.microsoft.com/office/powerpoint/2010/main" val="16662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055812" y="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Refreshment from 1</a:t>
            </a:r>
            <a:r>
              <a:rPr lang="en-MY" sz="4000" b="1" baseline="30000" dirty="0">
                <a:solidFill>
                  <a:srgbClr val="0070C0"/>
                </a:solidFill>
                <a:latin typeface="Times New Roman" panose="02020603050405020304" pitchFamily="18" charset="0"/>
                <a:cs typeface="Times New Roman" panose="02020603050405020304" pitchFamily="18" charset="0"/>
              </a:rPr>
              <a:t>st</a:t>
            </a:r>
            <a:r>
              <a:rPr lang="en-MY" sz="4000" b="1" dirty="0">
                <a:solidFill>
                  <a:srgbClr val="0070C0"/>
                </a:solidFill>
                <a:latin typeface="Times New Roman" panose="02020603050405020304" pitchFamily="18" charset="0"/>
                <a:cs typeface="Times New Roman" panose="02020603050405020304" pitchFamily="18" charset="0"/>
              </a:rPr>
              <a:t> Class</a:t>
            </a:r>
          </a:p>
        </p:txBody>
      </p:sp>
      <p:sp>
        <p:nvSpPr>
          <p:cNvPr id="14" name="Rectangle 13">
            <a:extLst>
              <a:ext uri="{FF2B5EF4-FFF2-40B4-BE49-F238E27FC236}">
                <a16:creationId xmlns:a16="http://schemas.microsoft.com/office/drawing/2014/main" id="{B9F482F6-925C-4C4E-A8CC-7A3F9298BBC7}"/>
              </a:ext>
            </a:extLst>
          </p:cNvPr>
          <p:cNvSpPr/>
          <p:nvPr/>
        </p:nvSpPr>
        <p:spPr>
          <a:xfrm>
            <a:off x="608012" y="914400"/>
            <a:ext cx="11580813" cy="5878532"/>
          </a:xfrm>
          <a:prstGeom prst="rect">
            <a:avLst/>
          </a:prstGeom>
        </p:spPr>
        <p:txBody>
          <a:bodyPr wrap="square">
            <a:spAutoFit/>
          </a:bodyPr>
          <a:lstStyle/>
          <a:p>
            <a:pPr marL="804863" lvl="0" indent="-804863">
              <a:buSzPct val="200000"/>
              <a:buBlip>
                <a:blip r:embed="rId2"/>
              </a:buBlip>
            </a:pPr>
            <a:r>
              <a:rPr lang="en-MY" sz="2800" b="1" dirty="0"/>
              <a:t>EL2306D Quick Start Setting –</a:t>
            </a:r>
            <a:r>
              <a:rPr lang="en-MY" sz="2400" b="1" dirty="0"/>
              <a:t> Cold Start, Set Date/Time, Holiday, Timer, </a:t>
            </a:r>
            <a:r>
              <a:rPr lang="en-MY" sz="2400" b="1" dirty="0" err="1"/>
              <a:t>Timezone</a:t>
            </a:r>
            <a:r>
              <a:rPr lang="en-MY" sz="2400" b="1" dirty="0"/>
              <a:t>, Add/delete card, </a:t>
            </a:r>
            <a:r>
              <a:rPr lang="en-MY" sz="2400" b="1" dirty="0" err="1"/>
              <a:t>Card+Pin</a:t>
            </a:r>
            <a:r>
              <a:rPr lang="en-MY" sz="2400" b="1" dirty="0"/>
              <a:t>, Pin entry, Communication</a:t>
            </a:r>
            <a:endParaRPr lang="en-MY" sz="2800" b="1" dirty="0"/>
          </a:p>
          <a:p>
            <a:pPr marL="804863" lvl="0" indent="-804863">
              <a:lnSpc>
                <a:spcPct val="200000"/>
              </a:lnSpc>
              <a:buSzPct val="200000"/>
              <a:buBlip>
                <a:blip r:embed="rId2"/>
              </a:buBlip>
            </a:pPr>
            <a:r>
              <a:rPr lang="en-MY" sz="2800" b="1" dirty="0"/>
              <a:t>Type of Cards and Card Format</a:t>
            </a:r>
          </a:p>
          <a:p>
            <a:pPr marL="804863" lvl="0" indent="-804863">
              <a:lnSpc>
                <a:spcPct val="200000"/>
              </a:lnSpc>
              <a:buSzPct val="200000"/>
              <a:buBlip>
                <a:blip r:embed="rId2"/>
              </a:buBlip>
            </a:pPr>
            <a:r>
              <a:rPr lang="en-MY" sz="2800" b="1" dirty="0"/>
              <a:t>SQL 2008 R2 Installation</a:t>
            </a:r>
          </a:p>
          <a:p>
            <a:pPr marL="804863" lvl="0" indent="-804863">
              <a:lnSpc>
                <a:spcPct val="200000"/>
              </a:lnSpc>
              <a:buSzPct val="200000"/>
              <a:buBlip>
                <a:blip r:embed="rId2"/>
              </a:buBlip>
            </a:pPr>
            <a:r>
              <a:rPr lang="en-MY" sz="2800" b="1" dirty="0" err="1"/>
              <a:t>WinPro</a:t>
            </a:r>
            <a:r>
              <a:rPr lang="en-MY" sz="2800" b="1" dirty="0"/>
              <a:t> – </a:t>
            </a:r>
            <a:r>
              <a:rPr lang="en-MY" sz="2400" b="1" dirty="0"/>
              <a:t>PC requirement, License, Installation</a:t>
            </a:r>
            <a:endParaRPr lang="en-MY" sz="2800" b="1" dirty="0"/>
          </a:p>
          <a:p>
            <a:pPr marL="804863" lvl="0" indent="-804863">
              <a:lnSpc>
                <a:spcPct val="200000"/>
              </a:lnSpc>
              <a:buSzPct val="200000"/>
              <a:buBlip>
                <a:blip r:embed="rId2"/>
              </a:buBlip>
            </a:pPr>
            <a:r>
              <a:rPr lang="en-MY" sz="2800" b="1" dirty="0"/>
              <a:t>LAN Module Setting</a:t>
            </a:r>
          </a:p>
          <a:p>
            <a:pPr lvl="0">
              <a:buSzPct val="200000"/>
            </a:pPr>
            <a:endParaRPr lang="en-MY" sz="2400" b="1" dirty="0"/>
          </a:p>
          <a:p>
            <a:pPr marL="804863" lvl="0" indent="-804863">
              <a:buSzPct val="200000"/>
              <a:buBlip>
                <a:blip r:embed="rId2"/>
              </a:buBlip>
            </a:pPr>
            <a:r>
              <a:rPr lang="en-MY" sz="2800" b="1" dirty="0" err="1"/>
              <a:t>WinPro</a:t>
            </a:r>
            <a:r>
              <a:rPr lang="en-MY" sz="2800" b="1" dirty="0"/>
              <a:t> Quick Start – </a:t>
            </a:r>
            <a:r>
              <a:rPr lang="en-MY" sz="2400" b="1" dirty="0"/>
              <a:t>Communication, Configure license, Add controller, Timer, </a:t>
            </a:r>
            <a:r>
              <a:rPr lang="en-MY" sz="2400" b="1" dirty="0" err="1"/>
              <a:t>Timezone</a:t>
            </a:r>
            <a:r>
              <a:rPr lang="en-MY" sz="2400" b="1" dirty="0"/>
              <a:t>, Accessibility, Send Parameter, Add/delete Card, Pulse Door Open, Enable </a:t>
            </a:r>
            <a:r>
              <a:rPr lang="en-MY" sz="2400" b="1" dirty="0" err="1"/>
              <a:t>Card+Pin</a:t>
            </a:r>
            <a:r>
              <a:rPr lang="en-MY" sz="2400" b="1" dirty="0"/>
              <a:t>, Enable Pin Entry, Report</a:t>
            </a:r>
            <a:endParaRPr lang="en-MY" sz="3200" b="1" dirty="0"/>
          </a:p>
        </p:txBody>
      </p:sp>
    </p:spTree>
    <p:extLst>
      <p:ext uri="{BB962C8B-B14F-4D97-AF65-F5344CB8AC3E}">
        <p14:creationId xmlns:p14="http://schemas.microsoft.com/office/powerpoint/2010/main" val="9001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 calcmode="lin" valueType="num">
                                      <p:cBhvr additive="base">
                                        <p:cTn id="37"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3841"/>
          <p:cNvSpPr txBox="1">
            <a:spLocks/>
          </p:cNvSpPr>
          <p:nvPr/>
        </p:nvSpPr>
        <p:spPr>
          <a:xfrm>
            <a:off x="2148859" y="0"/>
            <a:ext cx="8499115" cy="764358"/>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pPr>
            <a:r>
              <a:rPr lang="en-MY" sz="4000" b="1" dirty="0">
                <a:solidFill>
                  <a:srgbClr val="0070C0"/>
                </a:solidFill>
                <a:latin typeface="Times New Roman" panose="02020603050405020304" pitchFamily="18" charset="0"/>
                <a:cs typeface="Times New Roman" panose="02020603050405020304" pitchFamily="18" charset="0"/>
              </a:rPr>
              <a:t>Refreshment from 2</a:t>
            </a:r>
            <a:r>
              <a:rPr lang="en-MY" sz="4000" b="1" baseline="30000" dirty="0">
                <a:solidFill>
                  <a:srgbClr val="0070C0"/>
                </a:solidFill>
                <a:latin typeface="Times New Roman" panose="02020603050405020304" pitchFamily="18" charset="0"/>
                <a:cs typeface="Times New Roman" panose="02020603050405020304" pitchFamily="18" charset="0"/>
              </a:rPr>
              <a:t>nd</a:t>
            </a:r>
            <a:r>
              <a:rPr lang="en-MY" sz="4000" b="1" dirty="0">
                <a:solidFill>
                  <a:srgbClr val="0070C0"/>
                </a:solidFill>
                <a:latin typeface="Times New Roman" panose="02020603050405020304" pitchFamily="18" charset="0"/>
                <a:cs typeface="Times New Roman" panose="02020603050405020304" pitchFamily="18" charset="0"/>
              </a:rPr>
              <a:t> Class</a:t>
            </a:r>
          </a:p>
        </p:txBody>
      </p:sp>
      <p:sp>
        <p:nvSpPr>
          <p:cNvPr id="14" name="Rectangle 13">
            <a:extLst>
              <a:ext uri="{FF2B5EF4-FFF2-40B4-BE49-F238E27FC236}">
                <a16:creationId xmlns:a16="http://schemas.microsoft.com/office/drawing/2014/main" id="{B9F482F6-925C-4C4E-A8CC-7A3F9298BBC7}"/>
              </a:ext>
            </a:extLst>
          </p:cNvPr>
          <p:cNvSpPr/>
          <p:nvPr/>
        </p:nvSpPr>
        <p:spPr>
          <a:xfrm>
            <a:off x="531812" y="1528716"/>
            <a:ext cx="11125200" cy="4031873"/>
          </a:xfrm>
          <a:prstGeom prst="rect">
            <a:avLst/>
          </a:prstGeom>
        </p:spPr>
        <p:txBody>
          <a:bodyPr wrap="square">
            <a:spAutoFit/>
          </a:bodyPr>
          <a:lstStyle/>
          <a:p>
            <a:pPr marL="804863" lvl="0" indent="-804863">
              <a:buSzPct val="200000"/>
              <a:buBlip>
                <a:blip r:embed="rId2"/>
              </a:buBlip>
            </a:pPr>
            <a:r>
              <a:rPr lang="en-MY" sz="3200" b="1" dirty="0"/>
              <a:t>EL2306D Full Command Setting - </a:t>
            </a:r>
            <a:r>
              <a:rPr lang="en-MY" sz="2800" b="1" dirty="0"/>
              <a:t>Permanent Lock Release, Inhibit Access, Anti-</a:t>
            </a:r>
            <a:r>
              <a:rPr lang="en-MY" sz="2800" b="1" dirty="0" err="1"/>
              <a:t>passback</a:t>
            </a:r>
            <a:r>
              <a:rPr lang="en-MY" sz="2800" b="1" dirty="0"/>
              <a:t>, Lock Release Time, Shunt Activation, Auto-Lock Release TZ, Auto-Pin Disable TZ, Dual Card, Special Card, Interlocking, I/O, Miscellaneous Command.</a:t>
            </a:r>
          </a:p>
          <a:p>
            <a:pPr lvl="0">
              <a:buSzPct val="200000"/>
            </a:pPr>
            <a:endParaRPr lang="en-MY" sz="2400" b="1" dirty="0"/>
          </a:p>
          <a:p>
            <a:pPr marL="804863" lvl="0" indent="-804863">
              <a:buSzPct val="200000"/>
              <a:buBlip>
                <a:blip r:embed="rId2"/>
              </a:buBlip>
            </a:pPr>
            <a:r>
              <a:rPr lang="en-MY" sz="3200" b="1" dirty="0" err="1"/>
              <a:t>WinPro</a:t>
            </a:r>
            <a:r>
              <a:rPr lang="en-MY" sz="3200" b="1" dirty="0"/>
              <a:t> Full Command Setting </a:t>
            </a:r>
            <a:r>
              <a:rPr lang="en-MY" sz="2800" b="1" dirty="0"/>
              <a:t>– Add/delete Floor Plan and Map, Low Level Setting, Communication </a:t>
            </a:r>
            <a:r>
              <a:rPr lang="en-MY" sz="2800" b="1" dirty="0" err="1"/>
              <a:t>Multibuses</a:t>
            </a:r>
            <a:r>
              <a:rPr lang="en-MY" sz="2800" b="1" dirty="0"/>
              <a:t>, Conditional I/O, I/O, Auto-Lock Release TZ, Auto-Pin Disable TZ, Lock Release Time, Verify &amp; Rectify, Add/delete Card by batch</a:t>
            </a:r>
          </a:p>
        </p:txBody>
      </p:sp>
    </p:spTree>
    <p:extLst>
      <p:ext uri="{BB962C8B-B14F-4D97-AF65-F5344CB8AC3E}">
        <p14:creationId xmlns:p14="http://schemas.microsoft.com/office/powerpoint/2010/main" val="130762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269292-30CD-472D-9A5A-7AA3EFC53B7B}"/>
              </a:ext>
            </a:extLst>
          </p:cNvPr>
          <p:cNvSpPr>
            <a:spLocks noGrp="1"/>
          </p:cNvSpPr>
          <p:nvPr>
            <p:ph type="title"/>
          </p:nvPr>
        </p:nvSpPr>
        <p:spPr>
          <a:xfrm>
            <a:off x="2741613" y="225425"/>
            <a:ext cx="7467600" cy="549275"/>
          </a:xfrm>
        </p:spPr>
        <p:txBody>
          <a:bodyPr>
            <a:normAutofit fontScale="90000"/>
          </a:bodyPr>
          <a:lstStyle/>
          <a:p>
            <a:r>
              <a:rPr lang="en-MY" b="1" dirty="0">
                <a:latin typeface="Andalus" panose="02020603050405020304" pitchFamily="18" charset="-78"/>
                <a:cs typeface="Andalus" panose="02020603050405020304" pitchFamily="18" charset="-78"/>
              </a:rPr>
              <a:t>EL2306D Firmware Upgrade </a:t>
            </a:r>
            <a:endParaRPr lang="en-MY" dirty="0"/>
          </a:p>
        </p:txBody>
      </p:sp>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28229" y="1219200"/>
            <a:ext cx="10512425" cy="1600200"/>
          </a:xfrm>
        </p:spPr>
        <p:txBody>
          <a:bodyPr>
            <a:normAutofit/>
          </a:bodyPr>
          <a:lstStyle/>
          <a:p>
            <a:pPr marL="268288" lvl="1" indent="-139700"/>
            <a:r>
              <a:rPr lang="en-MY" dirty="0"/>
              <a:t>The new Downloader v10029 will work with controller for firmware version 1241 or newer</a:t>
            </a:r>
          </a:p>
          <a:p>
            <a:pPr marL="268288" lvl="1" indent="-139700"/>
            <a:r>
              <a:rPr lang="en-MY" dirty="0"/>
              <a:t>If firmware is older than 1241, you should use Multi-link to upgrade.</a:t>
            </a:r>
          </a:p>
          <a:p>
            <a:pPr marL="268288" lvl="1" indent="-139700"/>
            <a:r>
              <a:rPr lang="en-MY" dirty="0"/>
              <a:t>Downloader can work with LAN, RS485 or Multidrop</a:t>
            </a:r>
          </a:p>
        </p:txBody>
      </p:sp>
      <p:sp>
        <p:nvSpPr>
          <p:cNvPr id="2" name="TextBox 1">
            <a:extLst>
              <a:ext uri="{FF2B5EF4-FFF2-40B4-BE49-F238E27FC236}">
                <a16:creationId xmlns:a16="http://schemas.microsoft.com/office/drawing/2014/main" id="{1C1EB521-CE61-42EF-93F8-6DF7AB67DBD7}"/>
              </a:ext>
            </a:extLst>
          </p:cNvPr>
          <p:cNvSpPr txBox="1"/>
          <p:nvPr/>
        </p:nvSpPr>
        <p:spPr>
          <a:xfrm>
            <a:off x="227013" y="2971800"/>
            <a:ext cx="6248399" cy="2185214"/>
          </a:xfrm>
          <a:prstGeom prst="rect">
            <a:avLst/>
          </a:prstGeom>
          <a:noFill/>
        </p:spPr>
        <p:txBody>
          <a:bodyPr wrap="square" rtlCol="0">
            <a:spAutoFit/>
          </a:bodyPr>
          <a:lstStyle/>
          <a:p>
            <a:pPr marL="128588" lvl="1" indent="0">
              <a:buNone/>
            </a:pPr>
            <a:r>
              <a:rPr lang="en-MY" b="1" dirty="0"/>
              <a:t>How to use Downloader?</a:t>
            </a:r>
          </a:p>
          <a:p>
            <a:pPr marL="514350" indent="-514350" algn="just">
              <a:buFont typeface="+mj-lt"/>
              <a:buAutoNum type="alphaLcPeriod"/>
            </a:pPr>
            <a:r>
              <a:rPr lang="en-MY" sz="2000" dirty="0"/>
              <a:t>Execute the Downloader program (For Window 7 and 10, you must run as administrator else it would not detect the Comm Port)</a:t>
            </a:r>
          </a:p>
          <a:p>
            <a:pPr marL="514350" indent="-514350" algn="just">
              <a:buFont typeface="+mj-lt"/>
              <a:buAutoNum type="alphaLcPeriod"/>
            </a:pPr>
            <a:r>
              <a:rPr lang="en-MY" sz="2000" dirty="0"/>
              <a:t>Enter a password. The default password is “wonderful world”. </a:t>
            </a:r>
          </a:p>
          <a:p>
            <a:endParaRPr lang="en-MY" dirty="0"/>
          </a:p>
        </p:txBody>
      </p:sp>
      <p:pic>
        <p:nvPicPr>
          <p:cNvPr id="8" name="Picture 7">
            <a:extLst>
              <a:ext uri="{FF2B5EF4-FFF2-40B4-BE49-F238E27FC236}">
                <a16:creationId xmlns:a16="http://schemas.microsoft.com/office/drawing/2014/main" id="{FE0C2388-DE98-4456-87EC-2BD3A8AA206A}"/>
              </a:ext>
            </a:extLst>
          </p:cNvPr>
          <p:cNvPicPr>
            <a:picLocks noChangeAspect="1"/>
          </p:cNvPicPr>
          <p:nvPr/>
        </p:nvPicPr>
        <p:blipFill>
          <a:blip r:embed="rId2"/>
          <a:stretch>
            <a:fillRect/>
          </a:stretch>
        </p:blipFill>
        <p:spPr>
          <a:xfrm>
            <a:off x="7085012" y="2667000"/>
            <a:ext cx="4717580" cy="2016000"/>
          </a:xfrm>
          <a:prstGeom prst="rect">
            <a:avLst/>
          </a:prstGeom>
        </p:spPr>
      </p:pic>
      <p:sp>
        <p:nvSpPr>
          <p:cNvPr id="10" name="TextBox 9">
            <a:extLst>
              <a:ext uri="{FF2B5EF4-FFF2-40B4-BE49-F238E27FC236}">
                <a16:creationId xmlns:a16="http://schemas.microsoft.com/office/drawing/2014/main" id="{4BBE5BAA-91E9-4BB9-B89B-80DFFDC3BD1E}"/>
              </a:ext>
            </a:extLst>
          </p:cNvPr>
          <p:cNvSpPr txBox="1"/>
          <p:nvPr/>
        </p:nvSpPr>
        <p:spPr>
          <a:xfrm>
            <a:off x="227013" y="4835400"/>
            <a:ext cx="11733213" cy="1631216"/>
          </a:xfrm>
          <a:prstGeom prst="rect">
            <a:avLst/>
          </a:prstGeom>
          <a:noFill/>
        </p:spPr>
        <p:txBody>
          <a:bodyPr wrap="square">
            <a:spAutoFit/>
          </a:bodyPr>
          <a:lstStyle/>
          <a:p>
            <a:pPr marL="514350" indent="-514350" algn="just">
              <a:buFont typeface="+mj-lt"/>
              <a:buAutoNum type="alphaLcPeriod" startAt="3"/>
            </a:pPr>
            <a:r>
              <a:rPr lang="en-MY" sz="2000" dirty="0"/>
              <a:t>Set communication mode. If serial tick the “Serial” box. Select the corresponding Comm Port. If LAN tick “Network” box and set IP Address and port number</a:t>
            </a:r>
          </a:p>
          <a:p>
            <a:pPr marL="514350" indent="-514350" algn="just">
              <a:buFont typeface="+mj-lt"/>
              <a:buAutoNum type="alphaLcPeriod" startAt="3"/>
            </a:pPr>
            <a:r>
              <a:rPr lang="en-MY" sz="2000" dirty="0"/>
              <a:t>Set baud rate. Set the baud rate to that which </a:t>
            </a:r>
            <a:r>
              <a:rPr lang="en-MY" sz="2000" dirty="0" err="1"/>
              <a:t>E.Win</a:t>
            </a:r>
            <a:r>
              <a:rPr lang="en-MY" sz="2000" dirty="0"/>
              <a:t> is running. Usually, if the connection is by multidrop, the baud rate will be 2400. If the connection is by RS485, the baud rate will be 9600. If LAN is selected, the baud rate setting is ignored.</a:t>
            </a:r>
          </a:p>
        </p:txBody>
      </p:sp>
    </p:spTree>
    <p:extLst>
      <p:ext uri="{BB962C8B-B14F-4D97-AF65-F5344CB8AC3E}">
        <p14:creationId xmlns:p14="http://schemas.microsoft.com/office/powerpoint/2010/main" val="21937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additive="base">
                                        <p:cTn id="2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additive="base">
                                        <p:cTn id="3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0">
                                            <p:txEl>
                                              <p:pRg st="1" end="1"/>
                                            </p:txEl>
                                          </p:spTgt>
                                        </p:tgtEl>
                                        <p:attrNameLst>
                                          <p:attrName>style.visibility</p:attrName>
                                        </p:attrNameLst>
                                      </p:cBhvr>
                                      <p:to>
                                        <p:strVal val="visible"/>
                                      </p:to>
                                    </p:set>
                                    <p:anim calcmode="lin" valueType="num">
                                      <p:cBhvr additive="base">
                                        <p:cTn id="5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4A34093-914B-4D6D-8E73-BA2B8A629F9A}"/>
              </a:ext>
            </a:extLst>
          </p:cNvPr>
          <p:cNvSpPr>
            <a:spLocks noGrp="1"/>
          </p:cNvSpPr>
          <p:nvPr>
            <p:ph idx="1"/>
          </p:nvPr>
        </p:nvSpPr>
        <p:spPr>
          <a:xfrm>
            <a:off x="150813" y="152401"/>
            <a:ext cx="5715000" cy="3657600"/>
          </a:xfrm>
        </p:spPr>
        <p:txBody>
          <a:bodyPr>
            <a:normAutofit/>
          </a:bodyPr>
          <a:lstStyle/>
          <a:p>
            <a:pPr marL="457200" indent="-457200" algn="just">
              <a:buFont typeface="+mj-lt"/>
              <a:buAutoNum type="alphaLcPeriod" startAt="5"/>
            </a:pPr>
            <a:r>
              <a:rPr lang="en-MY" sz="2000" dirty="0"/>
              <a:t>Set programming mode to “Normal”</a:t>
            </a:r>
          </a:p>
          <a:p>
            <a:pPr marL="457200" indent="-457200" algn="just">
              <a:buFont typeface="+mj-lt"/>
              <a:buAutoNum type="alphaLcPeriod" startAt="5"/>
            </a:pPr>
            <a:r>
              <a:rPr lang="en-MY" sz="2000" dirty="0"/>
              <a:t>Set unit no and controller selection is “EL2305”</a:t>
            </a:r>
          </a:p>
          <a:p>
            <a:pPr marL="457200" indent="-457200" algn="just">
              <a:buFont typeface="+mj-lt"/>
              <a:buAutoNum type="alphaLcPeriod" startAt="5"/>
            </a:pPr>
            <a:r>
              <a:rPr lang="en-MY" sz="2000" dirty="0"/>
              <a:t>Click the “Browse” button and select the S19 file that you want to burn into the controllers. For example, the file name could be EL1375r1v1301B.s19, which you have downloaded earlier from </a:t>
            </a:r>
            <a:r>
              <a:rPr lang="en-MY" sz="2000" dirty="0" err="1"/>
              <a:t>Elid</a:t>
            </a:r>
            <a:r>
              <a:rPr lang="en-MY" sz="2000" dirty="0"/>
              <a:t> tiki-support website. </a:t>
            </a:r>
          </a:p>
          <a:p>
            <a:pPr marL="457200" indent="-457200" algn="just">
              <a:buFont typeface="+mj-lt"/>
              <a:buAutoNum type="alphaLcPeriod" startAt="5"/>
            </a:pPr>
            <a:r>
              <a:rPr lang="en-MY" sz="2000" dirty="0"/>
              <a:t>Check version command to confirm that communication is working</a:t>
            </a:r>
          </a:p>
          <a:p>
            <a:pPr marL="457200" indent="-457200" algn="just">
              <a:buFont typeface="+mj-lt"/>
              <a:buAutoNum type="alphaLcPeriod" startAt="5"/>
            </a:pPr>
            <a:r>
              <a:rPr lang="en-MY" sz="2000" dirty="0"/>
              <a:t>Click the button “start upgrading now”.</a:t>
            </a:r>
          </a:p>
        </p:txBody>
      </p:sp>
      <p:sp>
        <p:nvSpPr>
          <p:cNvPr id="7" name="TextBox 6">
            <a:extLst>
              <a:ext uri="{FF2B5EF4-FFF2-40B4-BE49-F238E27FC236}">
                <a16:creationId xmlns:a16="http://schemas.microsoft.com/office/drawing/2014/main" id="{4E4C46CF-2039-40D3-BC9A-1DD543577693}"/>
              </a:ext>
            </a:extLst>
          </p:cNvPr>
          <p:cNvSpPr txBox="1"/>
          <p:nvPr/>
        </p:nvSpPr>
        <p:spPr>
          <a:xfrm>
            <a:off x="129347" y="3810001"/>
            <a:ext cx="6346065" cy="2862322"/>
          </a:xfrm>
          <a:prstGeom prst="rect">
            <a:avLst/>
          </a:prstGeom>
          <a:noFill/>
        </p:spPr>
        <p:txBody>
          <a:bodyPr wrap="square">
            <a:spAutoFit/>
          </a:bodyPr>
          <a:lstStyle/>
          <a:p>
            <a:pPr marL="457200" indent="-457200" algn="just">
              <a:buFont typeface="+mj-lt"/>
              <a:buAutoNum type="alphaLcPeriod" startAt="10"/>
            </a:pPr>
            <a:r>
              <a:rPr lang="en-MY" sz="2000" dirty="0"/>
              <a:t>Do warm start and Cool start buttons</a:t>
            </a:r>
          </a:p>
          <a:p>
            <a:pPr marL="893763">
              <a:buFont typeface="Wingdings" panose="05000000000000000000" pitchFamily="2" charset="2"/>
              <a:buChar char="§"/>
            </a:pPr>
            <a:r>
              <a:rPr lang="en-MY" sz="2000" dirty="0"/>
              <a:t>“Warm start” is equivalent to pressing the RESET button.</a:t>
            </a:r>
          </a:p>
          <a:p>
            <a:pPr marL="893763">
              <a:buFont typeface="Wingdings" panose="05000000000000000000" pitchFamily="2" charset="2"/>
              <a:buChar char="§"/>
            </a:pPr>
            <a:r>
              <a:rPr lang="en-MY" sz="2000" dirty="0"/>
              <a:t>“Cool start” will clear card and transaction database, but retain key Engineering Parameters</a:t>
            </a:r>
          </a:p>
          <a:p>
            <a:pPr marL="893763">
              <a:buFont typeface="Wingdings" panose="05000000000000000000" pitchFamily="2" charset="2"/>
              <a:buChar char="§"/>
            </a:pPr>
            <a:r>
              <a:rPr lang="en-MY" sz="2000" dirty="0"/>
              <a:t>like Master card number, unit number, baud rate etc.</a:t>
            </a:r>
          </a:p>
          <a:p>
            <a:pPr marL="893763">
              <a:buFont typeface="Wingdings" panose="05000000000000000000" pitchFamily="2" charset="2"/>
              <a:buChar char="§"/>
            </a:pPr>
            <a:r>
              <a:rPr lang="en-MY" sz="2000" dirty="0"/>
              <a:t>It is recommended that you perform a “Cool start” after updating the firmware. </a:t>
            </a:r>
            <a:endParaRPr lang="en-MY" sz="1200" dirty="0"/>
          </a:p>
        </p:txBody>
      </p:sp>
      <p:pic>
        <p:nvPicPr>
          <p:cNvPr id="11" name="Picture 10">
            <a:extLst>
              <a:ext uri="{FF2B5EF4-FFF2-40B4-BE49-F238E27FC236}">
                <a16:creationId xmlns:a16="http://schemas.microsoft.com/office/drawing/2014/main" id="{594C2DEC-AB06-4FF9-A3C0-D47A3BF72A0B}"/>
              </a:ext>
            </a:extLst>
          </p:cNvPr>
          <p:cNvPicPr>
            <a:picLocks noChangeAspect="1"/>
          </p:cNvPicPr>
          <p:nvPr/>
        </p:nvPicPr>
        <p:blipFill>
          <a:blip r:embed="rId2"/>
          <a:stretch>
            <a:fillRect/>
          </a:stretch>
        </p:blipFill>
        <p:spPr>
          <a:xfrm>
            <a:off x="6671653" y="0"/>
            <a:ext cx="5512271" cy="4824000"/>
          </a:xfrm>
          <a:prstGeom prst="rect">
            <a:avLst/>
          </a:prstGeom>
        </p:spPr>
      </p:pic>
    </p:spTree>
    <p:extLst>
      <p:ext uri="{BB962C8B-B14F-4D97-AF65-F5344CB8AC3E}">
        <p14:creationId xmlns:p14="http://schemas.microsoft.com/office/powerpoint/2010/main" val="353677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contrast presentation (widescreen)</Template>
  <TotalTime>25329</TotalTime>
  <Words>1862</Words>
  <Application>Microsoft Office PowerPoint</Application>
  <PresentationFormat>Custom</PresentationFormat>
  <Paragraphs>260</Paragraphs>
  <Slides>35</Slides>
  <Notes>0</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35</vt:i4>
      </vt:variant>
    </vt:vector>
  </HeadingPairs>
  <TitlesOfParts>
    <vt:vector size="50" baseType="lpstr">
      <vt:lpstr>Aharoni</vt:lpstr>
      <vt:lpstr>Andalus</vt:lpstr>
      <vt:lpstr>Arial</vt:lpstr>
      <vt:lpstr>Calibri</vt:lpstr>
      <vt:lpstr>Calibri Light</vt:lpstr>
      <vt:lpstr>Franklin Gothic Medium</vt:lpstr>
      <vt:lpstr>Times New Roman</vt:lpstr>
      <vt:lpstr>Wingdings</vt:lpstr>
      <vt:lpstr>2_Custom Design</vt:lpstr>
      <vt:lpstr>1_Custom Design</vt:lpstr>
      <vt:lpstr>Custom Design</vt:lpstr>
      <vt:lpstr>3_Custom Design</vt:lpstr>
      <vt:lpstr>4_Custom Design</vt:lpstr>
      <vt:lpstr>5_Custom Design</vt:lpstr>
      <vt:lpstr>6_Custom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EL2306D Firmware Upgrade </vt:lpstr>
      <vt:lpstr>PowerPoint Presentation</vt:lpstr>
      <vt:lpstr>Firmware Upgrade DEMO</vt:lpstr>
      <vt:lpstr>EL2306D + WinPro New Features</vt:lpstr>
      <vt:lpstr>Second Fields</vt:lpstr>
      <vt:lpstr>Second Fields</vt:lpstr>
      <vt:lpstr>Second fields DEMO</vt:lpstr>
      <vt:lpstr>Bulk Command</vt:lpstr>
      <vt:lpstr>Bulk Command</vt:lpstr>
      <vt:lpstr>Bulk Command DEMO</vt:lpstr>
      <vt:lpstr>Security Command</vt:lpstr>
      <vt:lpstr>Security Command</vt:lpstr>
      <vt:lpstr>Security Command DEMO</vt:lpstr>
      <vt:lpstr>WinPro Advanced Features</vt:lpstr>
      <vt:lpstr>Email Alert</vt:lpstr>
      <vt:lpstr>Email Alert DEMO</vt:lpstr>
      <vt:lpstr>Web Server</vt:lpstr>
      <vt:lpstr>Web Server DEMO</vt:lpstr>
      <vt:lpstr>CCTV Integration</vt:lpstr>
      <vt:lpstr>DAHUA SETUP</vt:lpstr>
      <vt:lpstr>PowerPoint Presentation</vt:lpstr>
      <vt:lpstr>PowerPoint Presentation</vt:lpstr>
      <vt:lpstr>PowerPoint Presentation</vt:lpstr>
      <vt:lpstr>PowerPoint Presentation</vt:lpstr>
      <vt:lpstr>PowerPoint Presentation</vt:lpstr>
      <vt:lpstr>CCTV DEMO</vt:lpstr>
      <vt:lpstr>SUPPORT DOCUMENT</vt:lpstr>
      <vt:lpstr>Q &amp; A Session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KGBaru Management Services</dc:title>
  <dc:creator>slave1</dc:creator>
  <cp:lastModifiedBy>Nor Adilah Mohd Naim</cp:lastModifiedBy>
  <cp:revision>478</cp:revision>
  <cp:lastPrinted>2020-05-08T01:26:53Z</cp:lastPrinted>
  <dcterms:created xsi:type="dcterms:W3CDTF">2018-04-16T09:51:58Z</dcterms:created>
  <dcterms:modified xsi:type="dcterms:W3CDTF">2020-09-30T01:34:31Z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